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79" r:id="rId8"/>
    <p:sldId id="280" r:id="rId9"/>
    <p:sldId id="282" r:id="rId10"/>
    <p:sldId id="28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0" r:id="rId19"/>
    <p:sldId id="277" r:id="rId20"/>
    <p:sldId id="271" r:id="rId21"/>
    <p:sldId id="283" r:id="rId22"/>
    <p:sldId id="284" r:id="rId23"/>
    <p:sldId id="286" r:id="rId24"/>
    <p:sldId id="273" r:id="rId25"/>
    <p:sldId id="274" r:id="rId26"/>
    <p:sldId id="287" r:id="rId27"/>
    <p:sldId id="269" r:id="rId28"/>
    <p:sldId id="272" r:id="rId29"/>
    <p:sldId id="275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471" autoAdjust="0"/>
  </p:normalViewPr>
  <p:slideViewPr>
    <p:cSldViewPr snapToGrid="0">
      <p:cViewPr varScale="1">
        <p:scale>
          <a:sx n="105" d="100"/>
          <a:sy n="105" d="100"/>
        </p:scale>
        <p:origin x="11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BBE614-B76B-4E9B-AC25-0EA787BFB779}" type="doc">
      <dgm:prSet loTypeId="urn:microsoft.com/office/officeart/2005/8/layout/process5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A53BFE3-806D-412D-BE01-D959CCE66C14}">
      <dgm:prSet phldrT="[Text]"/>
      <dgm:spPr/>
      <dgm:t>
        <a:bodyPr/>
        <a:lstStyle/>
        <a:p>
          <a:r>
            <a:rPr lang="sr-Cyrl-RS" dirty="0" smtClean="0"/>
            <a:t>Кабинетски рад</a:t>
          </a:r>
          <a:endParaRPr lang="en-US" dirty="0"/>
        </a:p>
      </dgm:t>
    </dgm:pt>
    <dgm:pt modelId="{3393587B-0C8E-4AA3-BE3E-82CEDC903D8A}" type="parTrans" cxnId="{06327D52-F255-4EFB-8440-B38D900FE030}">
      <dgm:prSet/>
      <dgm:spPr/>
      <dgm:t>
        <a:bodyPr/>
        <a:lstStyle/>
        <a:p>
          <a:endParaRPr lang="en-US"/>
        </a:p>
      </dgm:t>
    </dgm:pt>
    <dgm:pt modelId="{381B8D26-0FA0-4CAA-AED4-67931983AF3C}" type="sibTrans" cxnId="{06327D52-F255-4EFB-8440-B38D900FE030}">
      <dgm:prSet/>
      <dgm:spPr/>
      <dgm:t>
        <a:bodyPr/>
        <a:lstStyle/>
        <a:p>
          <a:endParaRPr lang="en-US"/>
        </a:p>
      </dgm:t>
    </dgm:pt>
    <dgm:pt modelId="{9D91F7E2-131D-4D22-B122-467ACB8A6337}">
      <dgm:prSet phldrT="[Text]"/>
      <dgm:spPr/>
      <dgm:t>
        <a:bodyPr/>
        <a:lstStyle/>
        <a:p>
          <a:r>
            <a:rPr lang="sr-Cyrl-RS" dirty="0" smtClean="0"/>
            <a:t>Теренски рад</a:t>
          </a:r>
          <a:endParaRPr lang="en-US" dirty="0"/>
        </a:p>
      </dgm:t>
    </dgm:pt>
    <dgm:pt modelId="{DA72B816-6A1E-4882-85A4-EFB7919B7E8C}" type="parTrans" cxnId="{8F262464-51DC-43BD-8B81-07FE7DC72008}">
      <dgm:prSet/>
      <dgm:spPr/>
      <dgm:t>
        <a:bodyPr/>
        <a:lstStyle/>
        <a:p>
          <a:endParaRPr lang="en-US"/>
        </a:p>
      </dgm:t>
    </dgm:pt>
    <dgm:pt modelId="{7BEDF136-BA24-4884-AF23-DE1A98489CBB}" type="sibTrans" cxnId="{8F262464-51DC-43BD-8B81-07FE7DC72008}">
      <dgm:prSet/>
      <dgm:spPr/>
      <dgm:t>
        <a:bodyPr/>
        <a:lstStyle/>
        <a:p>
          <a:endParaRPr lang="en-US"/>
        </a:p>
      </dgm:t>
    </dgm:pt>
    <dgm:pt modelId="{91C80DC4-139D-4016-81DC-976E58A9D398}">
      <dgm:prSet phldrT="[Text]"/>
      <dgm:spPr/>
      <dgm:t>
        <a:bodyPr/>
        <a:lstStyle/>
        <a:p>
          <a:r>
            <a:rPr lang="sr-Cyrl-RS" dirty="0" smtClean="0"/>
            <a:t>Петрографска анализа</a:t>
          </a:r>
          <a:endParaRPr lang="en-US" dirty="0"/>
        </a:p>
      </dgm:t>
    </dgm:pt>
    <dgm:pt modelId="{2BB567BB-9D30-49AD-94B0-91B65F426B45}" type="parTrans" cxnId="{1EBBFF10-AFC0-4F74-94D6-90285FD64058}">
      <dgm:prSet/>
      <dgm:spPr/>
      <dgm:t>
        <a:bodyPr/>
        <a:lstStyle/>
        <a:p>
          <a:endParaRPr lang="en-US"/>
        </a:p>
      </dgm:t>
    </dgm:pt>
    <dgm:pt modelId="{952B22EF-6700-45B6-B379-376BEDAC4A55}" type="sibTrans" cxnId="{1EBBFF10-AFC0-4F74-94D6-90285FD64058}">
      <dgm:prSet/>
      <dgm:spPr/>
      <dgm:t>
        <a:bodyPr/>
        <a:lstStyle/>
        <a:p>
          <a:endParaRPr lang="en-US"/>
        </a:p>
      </dgm:t>
    </dgm:pt>
    <dgm:pt modelId="{F6FA0D95-A278-4966-9B54-909BA7F41E1B}">
      <dgm:prSet phldrT="[Text]"/>
      <dgm:spPr/>
      <dgm:t>
        <a:bodyPr/>
        <a:lstStyle/>
        <a:p>
          <a:r>
            <a:rPr lang="sr-Cyrl-RS" dirty="0" smtClean="0"/>
            <a:t>Хемијска анализа</a:t>
          </a:r>
          <a:endParaRPr lang="en-US" dirty="0"/>
        </a:p>
      </dgm:t>
    </dgm:pt>
    <dgm:pt modelId="{C6B1FF66-75D6-480D-8EBE-F1B5340FC575}" type="parTrans" cxnId="{EAF01014-AD5F-4E26-A196-10A881D8040B}">
      <dgm:prSet/>
      <dgm:spPr/>
      <dgm:t>
        <a:bodyPr/>
        <a:lstStyle/>
        <a:p>
          <a:endParaRPr lang="en-US"/>
        </a:p>
      </dgm:t>
    </dgm:pt>
    <dgm:pt modelId="{EAFE84D8-9C74-4933-922A-E5859724FB92}" type="sibTrans" cxnId="{EAF01014-AD5F-4E26-A196-10A881D8040B}">
      <dgm:prSet/>
      <dgm:spPr/>
      <dgm:t>
        <a:bodyPr/>
        <a:lstStyle/>
        <a:p>
          <a:endParaRPr lang="en-US"/>
        </a:p>
      </dgm:t>
    </dgm:pt>
    <dgm:pt modelId="{31DF7757-7EEE-4C1D-A694-AA732EA1C1FD}">
      <dgm:prSet phldrT="[Text]"/>
      <dgm:spPr>
        <a:solidFill>
          <a:srgbClr val="C00000"/>
        </a:solidFill>
      </dgm:spPr>
      <dgm:t>
        <a:bodyPr/>
        <a:lstStyle/>
        <a:p>
          <a:r>
            <a:rPr lang="sr-Cyrl-RS" dirty="0" smtClean="0"/>
            <a:t>Финлана експликација</a:t>
          </a:r>
          <a:endParaRPr lang="en-US" dirty="0"/>
        </a:p>
      </dgm:t>
    </dgm:pt>
    <dgm:pt modelId="{D9002C9C-DB05-4FFD-920B-137FA7872EAD}" type="parTrans" cxnId="{D452464C-E031-4ECA-9919-92DAABFCF9C0}">
      <dgm:prSet/>
      <dgm:spPr/>
      <dgm:t>
        <a:bodyPr/>
        <a:lstStyle/>
        <a:p>
          <a:endParaRPr lang="en-US"/>
        </a:p>
      </dgm:t>
    </dgm:pt>
    <dgm:pt modelId="{B868666D-7132-44AC-9272-7B813713EF19}" type="sibTrans" cxnId="{D452464C-E031-4ECA-9919-92DAABFCF9C0}">
      <dgm:prSet/>
      <dgm:spPr/>
      <dgm:t>
        <a:bodyPr/>
        <a:lstStyle/>
        <a:p>
          <a:endParaRPr lang="en-US"/>
        </a:p>
      </dgm:t>
    </dgm:pt>
    <dgm:pt modelId="{04199EE2-0076-4281-9A01-0EA9E224745C}">
      <dgm:prSet phldrT="[Text]"/>
      <dgm:spPr/>
      <dgm:t>
        <a:bodyPr/>
        <a:lstStyle/>
        <a:p>
          <a:r>
            <a:rPr lang="sr-Cyrl-RS" dirty="0" smtClean="0"/>
            <a:t>Петролошка интерпретација</a:t>
          </a:r>
          <a:endParaRPr lang="en-US" dirty="0"/>
        </a:p>
      </dgm:t>
    </dgm:pt>
    <dgm:pt modelId="{0D121092-536C-4FE1-A100-006BD473D0DD}" type="parTrans" cxnId="{46F48BA7-2EF8-4510-91C5-FF94BFE724D7}">
      <dgm:prSet/>
      <dgm:spPr/>
      <dgm:t>
        <a:bodyPr/>
        <a:lstStyle/>
        <a:p>
          <a:endParaRPr lang="en-US"/>
        </a:p>
      </dgm:t>
    </dgm:pt>
    <dgm:pt modelId="{C602A548-B8BE-43A1-845E-812709BA58A4}" type="sibTrans" cxnId="{46F48BA7-2EF8-4510-91C5-FF94BFE724D7}">
      <dgm:prSet/>
      <dgm:spPr/>
      <dgm:t>
        <a:bodyPr/>
        <a:lstStyle/>
        <a:p>
          <a:endParaRPr lang="en-US"/>
        </a:p>
      </dgm:t>
    </dgm:pt>
    <dgm:pt modelId="{2053EAA8-0194-440B-B80A-CEF2755B5133}" type="pres">
      <dgm:prSet presAssocID="{9ABBE614-B76B-4E9B-AC25-0EA787BFB77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279E111-F60B-40AB-BC29-971BF630ADAA}" type="pres">
      <dgm:prSet presAssocID="{FA53BFE3-806D-412D-BE01-D959CCE66C1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BE9DC8-6A98-4755-9FB0-7375C0B9FA63}" type="pres">
      <dgm:prSet presAssocID="{381B8D26-0FA0-4CAA-AED4-67931983AF3C}" presName="sibTrans" presStyleLbl="sibTrans2D1" presStyleIdx="0" presStyleCnt="5"/>
      <dgm:spPr/>
      <dgm:t>
        <a:bodyPr/>
        <a:lstStyle/>
        <a:p>
          <a:endParaRPr lang="en-US"/>
        </a:p>
      </dgm:t>
    </dgm:pt>
    <dgm:pt modelId="{464AF3B8-EAE5-459A-9B12-AC8E2D482ED0}" type="pres">
      <dgm:prSet presAssocID="{381B8D26-0FA0-4CAA-AED4-67931983AF3C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D185A954-5D48-46AA-B3DA-A12723F4418A}" type="pres">
      <dgm:prSet presAssocID="{9D91F7E2-131D-4D22-B122-467ACB8A633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BD2E70-8A5D-44CA-B6EB-CA710111A728}" type="pres">
      <dgm:prSet presAssocID="{7BEDF136-BA24-4884-AF23-DE1A98489CBB}" presName="sibTrans" presStyleLbl="sibTrans2D1" presStyleIdx="1" presStyleCnt="5"/>
      <dgm:spPr/>
      <dgm:t>
        <a:bodyPr/>
        <a:lstStyle/>
        <a:p>
          <a:endParaRPr lang="en-US"/>
        </a:p>
      </dgm:t>
    </dgm:pt>
    <dgm:pt modelId="{A46C6292-FAC7-4B09-9DEA-DBF821E5C793}" type="pres">
      <dgm:prSet presAssocID="{7BEDF136-BA24-4884-AF23-DE1A98489CBB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D619AEA2-3334-4770-B4A2-58388BDE5A0E}" type="pres">
      <dgm:prSet presAssocID="{91C80DC4-139D-4016-81DC-976E58A9D39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1D5233-6D0E-48A3-AE3F-9E5C4632C521}" type="pres">
      <dgm:prSet presAssocID="{952B22EF-6700-45B6-B379-376BEDAC4A55}" presName="sibTrans" presStyleLbl="sibTrans2D1" presStyleIdx="2" presStyleCnt="5"/>
      <dgm:spPr/>
      <dgm:t>
        <a:bodyPr/>
        <a:lstStyle/>
        <a:p>
          <a:endParaRPr lang="en-US"/>
        </a:p>
      </dgm:t>
    </dgm:pt>
    <dgm:pt modelId="{6AE3D5B2-9D07-467A-9BE0-C76D01DAC50E}" type="pres">
      <dgm:prSet presAssocID="{952B22EF-6700-45B6-B379-376BEDAC4A55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78E33F8A-9C1E-4F32-9AB0-57701CD09DD9}" type="pres">
      <dgm:prSet presAssocID="{F6FA0D95-A278-4966-9B54-909BA7F41E1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C726E-6141-4214-9E32-90B4DF5E358F}" type="pres">
      <dgm:prSet presAssocID="{EAFE84D8-9C74-4933-922A-E5859724FB92}" presName="sibTrans" presStyleLbl="sibTrans2D1" presStyleIdx="3" presStyleCnt="5"/>
      <dgm:spPr/>
      <dgm:t>
        <a:bodyPr/>
        <a:lstStyle/>
        <a:p>
          <a:endParaRPr lang="en-US"/>
        </a:p>
      </dgm:t>
    </dgm:pt>
    <dgm:pt modelId="{F0EAFFC2-870A-4871-A648-DF814444FC87}" type="pres">
      <dgm:prSet presAssocID="{EAFE84D8-9C74-4933-922A-E5859724FB92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82FEC878-35EA-43C4-852F-BAE762827833}" type="pres">
      <dgm:prSet presAssocID="{04199EE2-0076-4281-9A01-0EA9E224745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4A8188-4CE4-49A4-8EBF-54822C4B8DDE}" type="pres">
      <dgm:prSet presAssocID="{C602A548-B8BE-43A1-845E-812709BA58A4}" presName="sibTrans" presStyleLbl="sibTrans2D1" presStyleIdx="4" presStyleCnt="5"/>
      <dgm:spPr/>
      <dgm:t>
        <a:bodyPr/>
        <a:lstStyle/>
        <a:p>
          <a:endParaRPr lang="en-US"/>
        </a:p>
      </dgm:t>
    </dgm:pt>
    <dgm:pt modelId="{7CBD582C-3120-4AD3-90AF-50C8E163557B}" type="pres">
      <dgm:prSet presAssocID="{C602A548-B8BE-43A1-845E-812709BA58A4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65206474-7714-40B3-B133-7A54AD24C8DA}" type="pres">
      <dgm:prSet presAssocID="{31DF7757-7EEE-4C1D-A694-AA732EA1C1F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EDD0C8-DE78-45AA-BFB1-DA29C8DE0350}" type="presOf" srcId="{9D91F7E2-131D-4D22-B122-467ACB8A6337}" destId="{D185A954-5D48-46AA-B3DA-A12723F4418A}" srcOrd="0" destOrd="0" presId="urn:microsoft.com/office/officeart/2005/8/layout/process5"/>
    <dgm:cxn modelId="{46F48BA7-2EF8-4510-91C5-FF94BFE724D7}" srcId="{9ABBE614-B76B-4E9B-AC25-0EA787BFB779}" destId="{04199EE2-0076-4281-9A01-0EA9E224745C}" srcOrd="4" destOrd="0" parTransId="{0D121092-536C-4FE1-A100-006BD473D0DD}" sibTransId="{C602A548-B8BE-43A1-845E-812709BA58A4}"/>
    <dgm:cxn modelId="{FDC03172-824C-46F9-9894-C0AC43021C9C}" type="presOf" srcId="{F6FA0D95-A278-4966-9B54-909BA7F41E1B}" destId="{78E33F8A-9C1E-4F32-9AB0-57701CD09DD9}" srcOrd="0" destOrd="0" presId="urn:microsoft.com/office/officeart/2005/8/layout/process5"/>
    <dgm:cxn modelId="{78B39F8C-5BA7-484A-A0B9-0BFAC68BB010}" type="presOf" srcId="{91C80DC4-139D-4016-81DC-976E58A9D398}" destId="{D619AEA2-3334-4770-B4A2-58388BDE5A0E}" srcOrd="0" destOrd="0" presId="urn:microsoft.com/office/officeart/2005/8/layout/process5"/>
    <dgm:cxn modelId="{BEC28826-9538-4E56-9AFC-65EB06D965B9}" type="presOf" srcId="{C602A548-B8BE-43A1-845E-812709BA58A4}" destId="{7CBD582C-3120-4AD3-90AF-50C8E163557B}" srcOrd="1" destOrd="0" presId="urn:microsoft.com/office/officeart/2005/8/layout/process5"/>
    <dgm:cxn modelId="{702A94DC-9A45-4B97-B8EE-DA6263722D03}" type="presOf" srcId="{04199EE2-0076-4281-9A01-0EA9E224745C}" destId="{82FEC878-35EA-43C4-852F-BAE762827833}" srcOrd="0" destOrd="0" presId="urn:microsoft.com/office/officeart/2005/8/layout/process5"/>
    <dgm:cxn modelId="{1EBBFF10-AFC0-4F74-94D6-90285FD64058}" srcId="{9ABBE614-B76B-4E9B-AC25-0EA787BFB779}" destId="{91C80DC4-139D-4016-81DC-976E58A9D398}" srcOrd="2" destOrd="0" parTransId="{2BB567BB-9D30-49AD-94B0-91B65F426B45}" sibTransId="{952B22EF-6700-45B6-B379-376BEDAC4A55}"/>
    <dgm:cxn modelId="{12975B7D-8DFC-40A0-8D2A-630C76EAB85C}" type="presOf" srcId="{952B22EF-6700-45B6-B379-376BEDAC4A55}" destId="{6AE3D5B2-9D07-467A-9BE0-C76D01DAC50E}" srcOrd="1" destOrd="0" presId="urn:microsoft.com/office/officeart/2005/8/layout/process5"/>
    <dgm:cxn modelId="{B9862503-CB5D-4B90-B210-18AAC4008431}" type="presOf" srcId="{381B8D26-0FA0-4CAA-AED4-67931983AF3C}" destId="{13BE9DC8-6A98-4755-9FB0-7375C0B9FA63}" srcOrd="0" destOrd="0" presId="urn:microsoft.com/office/officeart/2005/8/layout/process5"/>
    <dgm:cxn modelId="{6FDEA128-2CA1-46B9-87C2-AE513133D1E9}" type="presOf" srcId="{31DF7757-7EEE-4C1D-A694-AA732EA1C1FD}" destId="{65206474-7714-40B3-B133-7A54AD24C8DA}" srcOrd="0" destOrd="0" presId="urn:microsoft.com/office/officeart/2005/8/layout/process5"/>
    <dgm:cxn modelId="{BD7C4611-58E8-4F94-813E-2EDFABB681AA}" type="presOf" srcId="{7BEDF136-BA24-4884-AF23-DE1A98489CBB}" destId="{A46C6292-FAC7-4B09-9DEA-DBF821E5C793}" srcOrd="1" destOrd="0" presId="urn:microsoft.com/office/officeart/2005/8/layout/process5"/>
    <dgm:cxn modelId="{EAF01014-AD5F-4E26-A196-10A881D8040B}" srcId="{9ABBE614-B76B-4E9B-AC25-0EA787BFB779}" destId="{F6FA0D95-A278-4966-9B54-909BA7F41E1B}" srcOrd="3" destOrd="0" parTransId="{C6B1FF66-75D6-480D-8EBE-F1B5340FC575}" sibTransId="{EAFE84D8-9C74-4933-922A-E5859724FB92}"/>
    <dgm:cxn modelId="{8F262464-51DC-43BD-8B81-07FE7DC72008}" srcId="{9ABBE614-B76B-4E9B-AC25-0EA787BFB779}" destId="{9D91F7E2-131D-4D22-B122-467ACB8A6337}" srcOrd="1" destOrd="0" parTransId="{DA72B816-6A1E-4882-85A4-EFB7919B7E8C}" sibTransId="{7BEDF136-BA24-4884-AF23-DE1A98489CBB}"/>
    <dgm:cxn modelId="{6DE7B77D-F643-4E2C-8002-399B7B0F7F2B}" type="presOf" srcId="{9ABBE614-B76B-4E9B-AC25-0EA787BFB779}" destId="{2053EAA8-0194-440B-B80A-CEF2755B5133}" srcOrd="0" destOrd="0" presId="urn:microsoft.com/office/officeart/2005/8/layout/process5"/>
    <dgm:cxn modelId="{06327D52-F255-4EFB-8440-B38D900FE030}" srcId="{9ABBE614-B76B-4E9B-AC25-0EA787BFB779}" destId="{FA53BFE3-806D-412D-BE01-D959CCE66C14}" srcOrd="0" destOrd="0" parTransId="{3393587B-0C8E-4AA3-BE3E-82CEDC903D8A}" sibTransId="{381B8D26-0FA0-4CAA-AED4-67931983AF3C}"/>
    <dgm:cxn modelId="{705C17D6-983F-437B-AA91-18E1178D5104}" type="presOf" srcId="{FA53BFE3-806D-412D-BE01-D959CCE66C14}" destId="{A279E111-F60B-40AB-BC29-971BF630ADAA}" srcOrd="0" destOrd="0" presId="urn:microsoft.com/office/officeart/2005/8/layout/process5"/>
    <dgm:cxn modelId="{D452464C-E031-4ECA-9919-92DAABFCF9C0}" srcId="{9ABBE614-B76B-4E9B-AC25-0EA787BFB779}" destId="{31DF7757-7EEE-4C1D-A694-AA732EA1C1FD}" srcOrd="5" destOrd="0" parTransId="{D9002C9C-DB05-4FFD-920B-137FA7872EAD}" sibTransId="{B868666D-7132-44AC-9272-7B813713EF19}"/>
    <dgm:cxn modelId="{56EFC5C8-B0F3-4F88-B3E2-E3C45D2F2AB4}" type="presOf" srcId="{381B8D26-0FA0-4CAA-AED4-67931983AF3C}" destId="{464AF3B8-EAE5-459A-9B12-AC8E2D482ED0}" srcOrd="1" destOrd="0" presId="urn:microsoft.com/office/officeart/2005/8/layout/process5"/>
    <dgm:cxn modelId="{070F2C75-A7AC-40C2-A80B-3EC1609E5CF1}" type="presOf" srcId="{7BEDF136-BA24-4884-AF23-DE1A98489CBB}" destId="{FCBD2E70-8A5D-44CA-B6EB-CA710111A728}" srcOrd="0" destOrd="0" presId="urn:microsoft.com/office/officeart/2005/8/layout/process5"/>
    <dgm:cxn modelId="{F8CE9A7E-488F-4AF2-A929-86D493E8DF37}" type="presOf" srcId="{C602A548-B8BE-43A1-845E-812709BA58A4}" destId="{374A8188-4CE4-49A4-8EBF-54822C4B8DDE}" srcOrd="0" destOrd="0" presId="urn:microsoft.com/office/officeart/2005/8/layout/process5"/>
    <dgm:cxn modelId="{D7CAE39B-9EB3-4566-818D-6C57240E6C6C}" type="presOf" srcId="{EAFE84D8-9C74-4933-922A-E5859724FB92}" destId="{F0EAFFC2-870A-4871-A648-DF814444FC87}" srcOrd="1" destOrd="0" presId="urn:microsoft.com/office/officeart/2005/8/layout/process5"/>
    <dgm:cxn modelId="{5A8CD6C5-68AD-4CD8-9F1A-6EF48D9565DF}" type="presOf" srcId="{EAFE84D8-9C74-4933-922A-E5859724FB92}" destId="{742C726E-6141-4214-9E32-90B4DF5E358F}" srcOrd="0" destOrd="0" presId="urn:microsoft.com/office/officeart/2005/8/layout/process5"/>
    <dgm:cxn modelId="{11F0C6D5-866A-4AA4-A64C-97F827A622B8}" type="presOf" srcId="{952B22EF-6700-45B6-B379-376BEDAC4A55}" destId="{5A1D5233-6D0E-48A3-AE3F-9E5C4632C521}" srcOrd="0" destOrd="0" presId="urn:microsoft.com/office/officeart/2005/8/layout/process5"/>
    <dgm:cxn modelId="{1925943B-56AA-498B-BE70-A068C2A5DD89}" type="presParOf" srcId="{2053EAA8-0194-440B-B80A-CEF2755B5133}" destId="{A279E111-F60B-40AB-BC29-971BF630ADAA}" srcOrd="0" destOrd="0" presId="urn:microsoft.com/office/officeart/2005/8/layout/process5"/>
    <dgm:cxn modelId="{37AB8977-CC42-4A41-A5F7-C641D478CC39}" type="presParOf" srcId="{2053EAA8-0194-440B-B80A-CEF2755B5133}" destId="{13BE9DC8-6A98-4755-9FB0-7375C0B9FA63}" srcOrd="1" destOrd="0" presId="urn:microsoft.com/office/officeart/2005/8/layout/process5"/>
    <dgm:cxn modelId="{E3BC1969-DC55-4510-8C82-C1801AB37A73}" type="presParOf" srcId="{13BE9DC8-6A98-4755-9FB0-7375C0B9FA63}" destId="{464AF3B8-EAE5-459A-9B12-AC8E2D482ED0}" srcOrd="0" destOrd="0" presId="urn:microsoft.com/office/officeart/2005/8/layout/process5"/>
    <dgm:cxn modelId="{776ADA34-7E80-4CCF-A056-C78C651AC374}" type="presParOf" srcId="{2053EAA8-0194-440B-B80A-CEF2755B5133}" destId="{D185A954-5D48-46AA-B3DA-A12723F4418A}" srcOrd="2" destOrd="0" presId="urn:microsoft.com/office/officeart/2005/8/layout/process5"/>
    <dgm:cxn modelId="{934BCF70-84B8-4D30-8A7B-292E6BA8730E}" type="presParOf" srcId="{2053EAA8-0194-440B-B80A-CEF2755B5133}" destId="{FCBD2E70-8A5D-44CA-B6EB-CA710111A728}" srcOrd="3" destOrd="0" presId="urn:microsoft.com/office/officeart/2005/8/layout/process5"/>
    <dgm:cxn modelId="{D6E82914-2E77-4B6B-B88E-590EEF134E0B}" type="presParOf" srcId="{FCBD2E70-8A5D-44CA-B6EB-CA710111A728}" destId="{A46C6292-FAC7-4B09-9DEA-DBF821E5C793}" srcOrd="0" destOrd="0" presId="urn:microsoft.com/office/officeart/2005/8/layout/process5"/>
    <dgm:cxn modelId="{D4D83E6B-30C4-4EB4-8FCB-9DDA4668F411}" type="presParOf" srcId="{2053EAA8-0194-440B-B80A-CEF2755B5133}" destId="{D619AEA2-3334-4770-B4A2-58388BDE5A0E}" srcOrd="4" destOrd="0" presId="urn:microsoft.com/office/officeart/2005/8/layout/process5"/>
    <dgm:cxn modelId="{7B96D41D-E372-41D1-9C75-AD131CB03A41}" type="presParOf" srcId="{2053EAA8-0194-440B-B80A-CEF2755B5133}" destId="{5A1D5233-6D0E-48A3-AE3F-9E5C4632C521}" srcOrd="5" destOrd="0" presId="urn:microsoft.com/office/officeart/2005/8/layout/process5"/>
    <dgm:cxn modelId="{A31355D8-DD4B-44CF-ADFC-E87C17A5CBD3}" type="presParOf" srcId="{5A1D5233-6D0E-48A3-AE3F-9E5C4632C521}" destId="{6AE3D5B2-9D07-467A-9BE0-C76D01DAC50E}" srcOrd="0" destOrd="0" presId="urn:microsoft.com/office/officeart/2005/8/layout/process5"/>
    <dgm:cxn modelId="{E1C5A7B1-B0C8-47F7-8603-D1E57FD42FDB}" type="presParOf" srcId="{2053EAA8-0194-440B-B80A-CEF2755B5133}" destId="{78E33F8A-9C1E-4F32-9AB0-57701CD09DD9}" srcOrd="6" destOrd="0" presId="urn:microsoft.com/office/officeart/2005/8/layout/process5"/>
    <dgm:cxn modelId="{C2612D4C-F279-4BA4-B8E2-32B5163ECE78}" type="presParOf" srcId="{2053EAA8-0194-440B-B80A-CEF2755B5133}" destId="{742C726E-6141-4214-9E32-90B4DF5E358F}" srcOrd="7" destOrd="0" presId="urn:microsoft.com/office/officeart/2005/8/layout/process5"/>
    <dgm:cxn modelId="{FF1EEF05-3A63-4A32-BA80-E38A54774CE9}" type="presParOf" srcId="{742C726E-6141-4214-9E32-90B4DF5E358F}" destId="{F0EAFFC2-870A-4871-A648-DF814444FC87}" srcOrd="0" destOrd="0" presId="urn:microsoft.com/office/officeart/2005/8/layout/process5"/>
    <dgm:cxn modelId="{5A4B2F9C-1ACA-4866-872C-C3DB78AA150E}" type="presParOf" srcId="{2053EAA8-0194-440B-B80A-CEF2755B5133}" destId="{82FEC878-35EA-43C4-852F-BAE762827833}" srcOrd="8" destOrd="0" presId="urn:microsoft.com/office/officeart/2005/8/layout/process5"/>
    <dgm:cxn modelId="{43E1D96A-8CC7-437E-93E2-86DF2EDEC822}" type="presParOf" srcId="{2053EAA8-0194-440B-B80A-CEF2755B5133}" destId="{374A8188-4CE4-49A4-8EBF-54822C4B8DDE}" srcOrd="9" destOrd="0" presId="urn:microsoft.com/office/officeart/2005/8/layout/process5"/>
    <dgm:cxn modelId="{6F822E5F-BB54-4F69-99A6-108FC4674ADF}" type="presParOf" srcId="{374A8188-4CE4-49A4-8EBF-54822C4B8DDE}" destId="{7CBD582C-3120-4AD3-90AF-50C8E163557B}" srcOrd="0" destOrd="0" presId="urn:microsoft.com/office/officeart/2005/8/layout/process5"/>
    <dgm:cxn modelId="{19BD8009-838D-4DE3-AE1C-337270760652}" type="presParOf" srcId="{2053EAA8-0194-440B-B80A-CEF2755B5133}" destId="{65206474-7714-40B3-B133-7A54AD24C8DA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9E111-F60B-40AB-BC29-971BF630ADAA}">
      <dsp:nvSpPr>
        <dsp:cNvPr id="0" name=""/>
        <dsp:cNvSpPr/>
      </dsp:nvSpPr>
      <dsp:spPr>
        <a:xfrm>
          <a:off x="992799" y="1874"/>
          <a:ext cx="2319727" cy="13918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kern="1200" dirty="0" smtClean="0"/>
            <a:t>Кабинетски рад</a:t>
          </a:r>
          <a:endParaRPr lang="en-US" sz="2400" kern="1200" dirty="0"/>
        </a:p>
      </dsp:txBody>
      <dsp:txXfrm>
        <a:off x="1033564" y="42639"/>
        <a:ext cx="2238197" cy="1310306"/>
      </dsp:txXfrm>
    </dsp:sp>
    <dsp:sp modelId="{13BE9DC8-6A98-4755-9FB0-7375C0B9FA63}">
      <dsp:nvSpPr>
        <dsp:cNvPr id="0" name=""/>
        <dsp:cNvSpPr/>
      </dsp:nvSpPr>
      <dsp:spPr>
        <a:xfrm>
          <a:off x="3516662" y="410146"/>
          <a:ext cx="491782" cy="5752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516662" y="525204"/>
        <a:ext cx="344247" cy="345176"/>
      </dsp:txXfrm>
    </dsp:sp>
    <dsp:sp modelId="{D185A954-5D48-46AA-B3DA-A12723F4418A}">
      <dsp:nvSpPr>
        <dsp:cNvPr id="0" name=""/>
        <dsp:cNvSpPr/>
      </dsp:nvSpPr>
      <dsp:spPr>
        <a:xfrm>
          <a:off x="4240417" y="1874"/>
          <a:ext cx="2319727" cy="1391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kern="1200" dirty="0" smtClean="0"/>
            <a:t>Теренски рад</a:t>
          </a:r>
          <a:endParaRPr lang="en-US" sz="2400" kern="1200" dirty="0"/>
        </a:p>
      </dsp:txBody>
      <dsp:txXfrm>
        <a:off x="4281182" y="42639"/>
        <a:ext cx="2238197" cy="1310306"/>
      </dsp:txXfrm>
    </dsp:sp>
    <dsp:sp modelId="{FCBD2E70-8A5D-44CA-B6EB-CA710111A728}">
      <dsp:nvSpPr>
        <dsp:cNvPr id="0" name=""/>
        <dsp:cNvSpPr/>
      </dsp:nvSpPr>
      <dsp:spPr>
        <a:xfrm rot="5400000">
          <a:off x="5154390" y="1556091"/>
          <a:ext cx="491782" cy="5752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5227694" y="1597846"/>
        <a:ext cx="345176" cy="344247"/>
      </dsp:txXfrm>
    </dsp:sp>
    <dsp:sp modelId="{D619AEA2-3334-4770-B4A2-58388BDE5A0E}">
      <dsp:nvSpPr>
        <dsp:cNvPr id="0" name=""/>
        <dsp:cNvSpPr/>
      </dsp:nvSpPr>
      <dsp:spPr>
        <a:xfrm>
          <a:off x="4240417" y="2321601"/>
          <a:ext cx="2319727" cy="1391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kern="1200" dirty="0" smtClean="0"/>
            <a:t>Петрографска анализа</a:t>
          </a:r>
          <a:endParaRPr lang="en-US" sz="2400" kern="1200" dirty="0"/>
        </a:p>
      </dsp:txBody>
      <dsp:txXfrm>
        <a:off x="4281182" y="2362366"/>
        <a:ext cx="2238197" cy="1310306"/>
      </dsp:txXfrm>
    </dsp:sp>
    <dsp:sp modelId="{5A1D5233-6D0E-48A3-AE3F-9E5C4632C521}">
      <dsp:nvSpPr>
        <dsp:cNvPr id="0" name=""/>
        <dsp:cNvSpPr/>
      </dsp:nvSpPr>
      <dsp:spPr>
        <a:xfrm rot="10800000">
          <a:off x="3544499" y="2729873"/>
          <a:ext cx="491782" cy="5752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3692034" y="2844931"/>
        <a:ext cx="344247" cy="345176"/>
      </dsp:txXfrm>
    </dsp:sp>
    <dsp:sp modelId="{78E33F8A-9C1E-4F32-9AB0-57701CD09DD9}">
      <dsp:nvSpPr>
        <dsp:cNvPr id="0" name=""/>
        <dsp:cNvSpPr/>
      </dsp:nvSpPr>
      <dsp:spPr>
        <a:xfrm>
          <a:off x="992799" y="2321601"/>
          <a:ext cx="2319727" cy="1391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kern="1200" dirty="0" smtClean="0"/>
            <a:t>Хемијска анализа</a:t>
          </a:r>
          <a:endParaRPr lang="en-US" sz="2400" kern="1200" dirty="0"/>
        </a:p>
      </dsp:txBody>
      <dsp:txXfrm>
        <a:off x="1033564" y="2362366"/>
        <a:ext cx="2238197" cy="1310306"/>
      </dsp:txXfrm>
    </dsp:sp>
    <dsp:sp modelId="{742C726E-6141-4214-9E32-90B4DF5E358F}">
      <dsp:nvSpPr>
        <dsp:cNvPr id="0" name=""/>
        <dsp:cNvSpPr/>
      </dsp:nvSpPr>
      <dsp:spPr>
        <a:xfrm rot="5400000">
          <a:off x="1906771" y="3875819"/>
          <a:ext cx="491782" cy="5752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1980075" y="3917574"/>
        <a:ext cx="345176" cy="344247"/>
      </dsp:txXfrm>
    </dsp:sp>
    <dsp:sp modelId="{82FEC878-35EA-43C4-852F-BAE762827833}">
      <dsp:nvSpPr>
        <dsp:cNvPr id="0" name=""/>
        <dsp:cNvSpPr/>
      </dsp:nvSpPr>
      <dsp:spPr>
        <a:xfrm>
          <a:off x="992799" y="4641329"/>
          <a:ext cx="2319727" cy="13918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kern="1200" dirty="0" smtClean="0"/>
            <a:t>Петролошка интерпретација</a:t>
          </a:r>
          <a:endParaRPr lang="en-US" sz="2400" kern="1200" dirty="0"/>
        </a:p>
      </dsp:txBody>
      <dsp:txXfrm>
        <a:off x="1033564" y="4682094"/>
        <a:ext cx="2238197" cy="1310306"/>
      </dsp:txXfrm>
    </dsp:sp>
    <dsp:sp modelId="{374A8188-4CE4-49A4-8EBF-54822C4B8DDE}">
      <dsp:nvSpPr>
        <dsp:cNvPr id="0" name=""/>
        <dsp:cNvSpPr/>
      </dsp:nvSpPr>
      <dsp:spPr>
        <a:xfrm>
          <a:off x="3516662" y="5049601"/>
          <a:ext cx="491782" cy="5752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516662" y="5164659"/>
        <a:ext cx="344247" cy="345176"/>
      </dsp:txXfrm>
    </dsp:sp>
    <dsp:sp modelId="{65206474-7714-40B3-B133-7A54AD24C8DA}">
      <dsp:nvSpPr>
        <dsp:cNvPr id="0" name=""/>
        <dsp:cNvSpPr/>
      </dsp:nvSpPr>
      <dsp:spPr>
        <a:xfrm>
          <a:off x="4240417" y="4641329"/>
          <a:ext cx="2319727" cy="1391836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kern="1200" dirty="0" smtClean="0"/>
            <a:t>Финлана експликација</a:t>
          </a:r>
          <a:endParaRPr lang="en-US" sz="2400" kern="1200" dirty="0"/>
        </a:p>
      </dsp:txBody>
      <dsp:txXfrm>
        <a:off x="4281182" y="4682094"/>
        <a:ext cx="2238197" cy="1310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54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40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26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72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62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58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12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28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62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23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88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02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641" y="1817509"/>
            <a:ext cx="6635840" cy="2652266"/>
          </a:xfrm>
        </p:spPr>
        <p:txBody>
          <a:bodyPr anchor="ctr">
            <a:noAutofit/>
          </a:bodyPr>
          <a:lstStyle/>
          <a:p>
            <a:pPr algn="ctr"/>
            <a:r>
              <a:rPr lang="sr-Cyrl-RS" sz="3200" b="1" dirty="0">
                <a:latin typeface="+mn-lt"/>
                <a:cs typeface="Arial" panose="020B0604020202020204" pitchFamily="34" charset="0"/>
              </a:rPr>
              <a:t>О УЛОЗИ ГРУП</a:t>
            </a:r>
            <a:r>
              <a:rPr lang="sr-Latn-RS" sz="3200" b="1" dirty="0">
                <a:latin typeface="+mn-lt"/>
                <a:cs typeface="Arial" panose="020B0604020202020204" pitchFamily="34" charset="0"/>
              </a:rPr>
              <a:t>E</a:t>
            </a:r>
            <a:r>
              <a:rPr lang="sr-Cyrl-RS" sz="3200" b="1" dirty="0">
                <a:latin typeface="+mn-lt"/>
                <a:cs typeface="Arial" panose="020B0604020202020204" pitchFamily="34" charset="0"/>
              </a:rPr>
              <a:t> ЗА ПЕТРОЛОГИЈУ</a:t>
            </a:r>
            <a:r>
              <a:rPr lang="sr-Latn-RS" sz="3200" b="1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3200" b="1" dirty="0">
                <a:latin typeface="+mn-lt"/>
                <a:cs typeface="Arial" panose="020B0604020202020204" pitchFamily="34" charset="0"/>
              </a:rPr>
            </a:br>
            <a:r>
              <a:rPr lang="sr-Cyrl-RS" sz="3200" b="1" dirty="0">
                <a:latin typeface="+mn-lt"/>
                <a:cs typeface="Arial" panose="020B0604020202020204" pitchFamily="34" charset="0"/>
              </a:rPr>
              <a:t>у геолошким истраживањима која су у надлежности ГЗС</a:t>
            </a:r>
            <a:endParaRPr lang="sr-Latn-RS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917" y="5602986"/>
            <a:ext cx="8781288" cy="385079"/>
          </a:xfrm>
        </p:spPr>
        <p:txBody>
          <a:bodyPr>
            <a:noAutofit/>
          </a:bodyPr>
          <a:lstStyle/>
          <a:p>
            <a:pPr algn="r"/>
            <a:r>
              <a:rPr lang="sr-Cyrl-RS" sz="2100" dirty="0" smtClean="0">
                <a:cs typeface="Arial" panose="020B0604020202020204" pitchFamily="34" charset="0"/>
              </a:rPr>
              <a:t>Испред групе за петрологију: Д</a:t>
            </a:r>
            <a:r>
              <a:rPr lang="sr-Cyrl-RS" sz="2100" cap="none" dirty="0" smtClean="0">
                <a:cs typeface="Arial" panose="020B0604020202020204" pitchFamily="34" charset="0"/>
              </a:rPr>
              <a:t>раган</a:t>
            </a:r>
            <a:r>
              <a:rPr lang="sr-Cyrl-RS" sz="2100" dirty="0" smtClean="0">
                <a:cs typeface="Arial" panose="020B0604020202020204" pitchFamily="34" charset="0"/>
              </a:rPr>
              <a:t> Ј</a:t>
            </a:r>
            <a:r>
              <a:rPr lang="sr-Cyrl-RS" sz="2100" cap="none" dirty="0" smtClean="0">
                <a:cs typeface="Arial" panose="020B0604020202020204" pitchFamily="34" charset="0"/>
              </a:rPr>
              <a:t>овановић</a:t>
            </a:r>
            <a:r>
              <a:rPr lang="sr-Cyrl-RS" sz="2100" dirty="0" smtClean="0">
                <a:cs typeface="Arial" panose="020B0604020202020204" pitchFamily="34" charset="0"/>
              </a:rPr>
              <a:t>, </a:t>
            </a:r>
            <a:r>
              <a:rPr lang="sr-Cyrl-RS" sz="2100" cap="none" dirty="0" smtClean="0">
                <a:cs typeface="Arial" panose="020B0604020202020204" pitchFamily="34" charset="0"/>
              </a:rPr>
              <a:t>дипл. инж. геол.</a:t>
            </a:r>
            <a:endParaRPr lang="sr-Latn-RS" sz="2100" cap="none" dirty="0">
              <a:cs typeface="Arial" panose="020B0604020202020204" pitchFamily="34" charset="0"/>
            </a:endParaRPr>
          </a:p>
        </p:txBody>
      </p:sp>
      <p:pic>
        <p:nvPicPr>
          <p:cNvPr id="4" name="Picture 4" descr="GZS novi memorand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367" y="312416"/>
            <a:ext cx="7333489" cy="104565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20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56058" y="824645"/>
            <a:ext cx="7429500" cy="4241132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400" b="1" cap="none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Latn-RS" sz="2400" b="1" cap="none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sr-Cyrl-CS" sz="2400" cap="none" dirty="0">
                <a:latin typeface="+mn-lt"/>
                <a:cs typeface="Arial" panose="020B0604020202020204" pitchFamily="34" charset="0"/>
              </a:rPr>
              <a:t>За овакво опсервирање на терену подразумева се да су одрађени сви кабинетски припремни радови, те да методом директног препознавања или методом интерполације можемо да закључимо кроз шта се крећемо и шта опсервирамо.</a:t>
            </a:r>
            <a:br>
              <a:rPr lang="sr-Cyrl-CS" sz="2400" cap="none" dirty="0">
                <a:latin typeface="+mn-lt"/>
                <a:cs typeface="Arial" panose="020B0604020202020204" pitchFamily="34" charset="0"/>
              </a:rPr>
            </a:br>
            <a:r>
              <a:rPr lang="sr-Cyrl-CS" sz="2400" cap="none" dirty="0">
                <a:latin typeface="+mn-lt"/>
                <a:cs typeface="Arial" panose="020B0604020202020204" pitchFamily="34" charset="0"/>
              </a:rPr>
              <a:t/>
            </a:r>
            <a:br>
              <a:rPr lang="sr-Cyrl-CS" sz="2400" cap="none" dirty="0">
                <a:latin typeface="+mn-lt"/>
                <a:cs typeface="Arial" panose="020B0604020202020204" pitchFamily="34" charset="0"/>
              </a:rPr>
            </a:br>
            <a:r>
              <a:rPr lang="sr-Cyrl-CS" sz="2400" cap="none" dirty="0">
                <a:latin typeface="+mn-lt"/>
                <a:cs typeface="Arial" panose="020B0604020202020204" pitchFamily="34" charset="0"/>
              </a:rPr>
              <a:t>У ситуацијама када је детаљнији теренски рад онемогућен, укрштамо све раније доступне информације о истраживаној области, </a:t>
            </a:r>
            <a:r>
              <a:rPr lang="sr-Cyrl-CS" sz="2400" u="sng" cap="none" dirty="0">
                <a:latin typeface="+mn-lt"/>
                <a:cs typeface="Arial" panose="020B0604020202020204" pitchFamily="34" charset="0"/>
              </a:rPr>
              <a:t>узоркујемо на местима која су потенцијално и у ранијим истраживањима оставила „отворена“ питања.</a:t>
            </a:r>
            <a:br>
              <a:rPr lang="sr-Cyrl-CS" sz="2400" u="sng" cap="none" dirty="0">
                <a:latin typeface="+mn-lt"/>
                <a:cs typeface="Arial" panose="020B0604020202020204" pitchFamily="34" charset="0"/>
              </a:rPr>
            </a:br>
            <a:endParaRPr lang="sr-Latn-RS" sz="2400" u="sng" cap="none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586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417" y="1535015"/>
            <a:ext cx="7429500" cy="3201578"/>
          </a:xfrm>
        </p:spPr>
        <p:txBody>
          <a:bodyPr anchor="t">
            <a:normAutofit/>
          </a:bodyPr>
          <a:lstStyle/>
          <a:p>
            <a:r>
              <a:rPr lang="sr-Cyrl-C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Методе лаб. испитивања стена </a:t>
            </a:r>
            <a:r>
              <a:rPr lang="sr-Latn-RS" sz="2400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Latn-RS" sz="2400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sr-Cyrl-CS" sz="2400" dirty="0">
                <a:latin typeface="+mn-lt"/>
                <a:cs typeface="Arial" panose="020B0604020202020204" pitchFamily="34" charset="0"/>
              </a:rPr>
              <a:t>(чврстих – везаних и невезаних стена – седимената) своде се на</a:t>
            </a:r>
            <a:r>
              <a:rPr lang="sr-Latn-RS" sz="2400" dirty="0">
                <a:latin typeface="+mn-lt"/>
                <a:cs typeface="Arial" panose="020B0604020202020204" pitchFamily="34" charset="0"/>
              </a:rPr>
              <a:t>:</a:t>
            </a:r>
            <a:r>
              <a:rPr lang="sr-Cyrl-RS" sz="24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400" dirty="0">
                <a:latin typeface="+mn-lt"/>
                <a:cs typeface="Arial" panose="020B0604020202020204" pitchFamily="34" charset="0"/>
              </a:rPr>
            </a:br>
            <a:r>
              <a:rPr lang="sr-Cyrl-RS" sz="24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400" dirty="0">
                <a:latin typeface="+mn-lt"/>
                <a:cs typeface="Arial" panose="020B0604020202020204" pitchFamily="34" charset="0"/>
              </a:rPr>
            </a:br>
            <a:r>
              <a:rPr lang="sr-Cyrl-RS" sz="2400" dirty="0">
                <a:latin typeface="+mn-lt"/>
                <a:cs typeface="Arial" panose="020B0604020202020204" pitchFamily="34" charset="0"/>
              </a:rPr>
              <a:t>1) </a:t>
            </a:r>
            <a:r>
              <a:rPr lang="sr-Cyrl-RS" sz="2400" u="sng" dirty="0">
                <a:latin typeface="+mn-lt"/>
                <a:cs typeface="Arial" panose="020B0604020202020204" pitchFamily="34" charset="0"/>
              </a:rPr>
              <a:t>оптичке методе </a:t>
            </a:r>
            <a:r>
              <a:rPr lang="sr-Cyrl-RS" sz="2400" u="sng" dirty="0" smtClean="0">
                <a:latin typeface="+mn-lt"/>
                <a:cs typeface="Arial" panose="020B0604020202020204" pitchFamily="34" charset="0"/>
              </a:rPr>
              <a:t>испитивања</a:t>
            </a:r>
            <a:r>
              <a:rPr lang="sr-Cyrl-RS" sz="24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400" dirty="0">
                <a:latin typeface="+mn-lt"/>
                <a:cs typeface="Arial" panose="020B0604020202020204" pitchFamily="34" charset="0"/>
              </a:rPr>
            </a:br>
            <a:r>
              <a:rPr lang="sr-Cyrl-RS" sz="2400" dirty="0">
                <a:latin typeface="+mn-lt"/>
                <a:cs typeface="Arial" panose="020B0604020202020204" pitchFamily="34" charset="0"/>
              </a:rPr>
              <a:t>   (минералошке и петролошке)</a:t>
            </a:r>
            <a:br>
              <a:rPr lang="sr-Cyrl-RS" sz="2400" dirty="0">
                <a:latin typeface="+mn-lt"/>
                <a:cs typeface="Arial" panose="020B0604020202020204" pitchFamily="34" charset="0"/>
              </a:rPr>
            </a:br>
            <a:r>
              <a:rPr lang="sr-Cyrl-RS" sz="24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400" dirty="0">
                <a:latin typeface="+mn-lt"/>
                <a:cs typeface="Arial" panose="020B0604020202020204" pitchFamily="34" charset="0"/>
              </a:rPr>
            </a:br>
            <a:r>
              <a:rPr lang="sr-Cyrl-RS" sz="2400" dirty="0">
                <a:latin typeface="+mn-lt"/>
                <a:cs typeface="Arial" panose="020B0604020202020204" pitchFamily="34" charset="0"/>
              </a:rPr>
              <a:t>2) </a:t>
            </a:r>
            <a:r>
              <a:rPr lang="sr-Cyrl-RS" sz="2400" u="sng" dirty="0">
                <a:latin typeface="+mn-lt"/>
                <a:cs typeface="Arial" panose="020B0604020202020204" pitchFamily="34" charset="0"/>
              </a:rPr>
              <a:t>Хемијске методе </a:t>
            </a:r>
            <a:r>
              <a:rPr lang="sr-Cyrl-RS" sz="2400" u="sng" dirty="0" smtClean="0">
                <a:latin typeface="+mn-lt"/>
                <a:cs typeface="Arial" panose="020B0604020202020204" pitchFamily="34" charset="0"/>
              </a:rPr>
              <a:t>испитивања</a:t>
            </a:r>
            <a:r>
              <a:rPr lang="sr-Cyrl-RS" sz="24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400" dirty="0">
                <a:latin typeface="+mn-lt"/>
                <a:cs typeface="Arial" panose="020B0604020202020204" pitchFamily="34" charset="0"/>
              </a:rPr>
            </a:br>
            <a:r>
              <a:rPr lang="sr-Cyrl-RS" sz="2400" dirty="0">
                <a:latin typeface="+mn-lt"/>
                <a:cs typeface="Arial" panose="020B0604020202020204" pitchFamily="34" charset="0"/>
              </a:rPr>
              <a:t>   (анализа садржаја макро- и микрокомпоненти)</a:t>
            </a:r>
            <a:endParaRPr lang="sr-Latn-RS" sz="2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08052" y="1283876"/>
            <a:ext cx="7429500" cy="2139553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r-Latn-RS" sz="2700"/>
          </a:p>
        </p:txBody>
      </p:sp>
    </p:spTree>
    <p:extLst>
      <p:ext uri="{BB962C8B-B14F-4D97-AF65-F5344CB8AC3E}">
        <p14:creationId xmlns:p14="http://schemas.microsoft.com/office/powerpoint/2010/main" val="179238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338" y="967645"/>
            <a:ext cx="7429500" cy="4975955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</a:pPr>
            <a:r>
              <a:rPr lang="sr-Cyrl-C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О</a:t>
            </a:r>
            <a:r>
              <a:rPr lang="sr-Cyrl-CS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птичке </a:t>
            </a:r>
            <a:r>
              <a:rPr lang="sr-Cyrl-C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методе испитивања стена</a:t>
            </a:r>
            <a:r>
              <a:rPr lang="sr-Latn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Latn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Latn-RS" sz="2400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2400" dirty="0">
                <a:latin typeface="+mn-lt"/>
                <a:cs typeface="Arial" panose="020B0604020202020204" pitchFamily="34" charset="0"/>
              </a:rPr>
            </a:br>
            <a:r>
              <a:rPr lang="sr-Cyrl-CS" sz="2400" dirty="0">
                <a:latin typeface="+mn-lt"/>
                <a:cs typeface="Arial" panose="020B0604020202020204" pitchFamily="34" charset="0"/>
              </a:rPr>
              <a:t>а) анализа склопа, минералног састава и алтерација у провидним-петрографским препаратима, у пропуштеном светлу (петролошка метода); </a:t>
            </a:r>
            <a:br>
              <a:rPr lang="sr-Cyrl-CS" sz="2400" dirty="0">
                <a:latin typeface="+mn-lt"/>
                <a:cs typeface="Arial" panose="020B0604020202020204" pitchFamily="34" charset="0"/>
              </a:rPr>
            </a:br>
            <a:r>
              <a:rPr lang="sr-Latn-RS" sz="2400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2400" dirty="0">
                <a:latin typeface="+mn-lt"/>
                <a:cs typeface="Arial" panose="020B0604020202020204" pitchFamily="34" charset="0"/>
              </a:rPr>
            </a:br>
            <a:r>
              <a:rPr lang="sr-Cyrl-CS" sz="2400" dirty="0">
                <a:latin typeface="+mn-lt"/>
                <a:cs typeface="Arial" panose="020B0604020202020204" pitchFamily="34" charset="0"/>
              </a:rPr>
              <a:t>б) анализа рудних минерала и минералних парагенеза у рудним препаратима, у одбијеном светлу (минералошка метода); </a:t>
            </a:r>
            <a:br>
              <a:rPr lang="sr-Cyrl-CS" sz="2400" dirty="0">
                <a:latin typeface="+mn-lt"/>
                <a:cs typeface="Arial" panose="020B0604020202020204" pitchFamily="34" charset="0"/>
              </a:rPr>
            </a:br>
            <a:r>
              <a:rPr lang="sr-Latn-RS" sz="2400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2400" dirty="0">
                <a:latin typeface="+mn-lt"/>
                <a:cs typeface="Arial" panose="020B0604020202020204" pitchFamily="34" charset="0"/>
              </a:rPr>
            </a:br>
            <a:r>
              <a:rPr lang="sr-Cyrl-CS" sz="2400" dirty="0">
                <a:latin typeface="+mn-lt"/>
                <a:cs typeface="Arial" panose="020B0604020202020204" pitchFamily="34" charset="0"/>
              </a:rPr>
              <a:t>в) </a:t>
            </a:r>
            <a:r>
              <a:rPr lang="sr-Cyrl-RS" sz="2400" dirty="0">
                <a:latin typeface="+mn-lt"/>
                <a:cs typeface="Arial" panose="020B0604020202020204" pitchFamily="34" charset="0"/>
              </a:rPr>
              <a:t>анализа природног или вештачког шлиха</a:t>
            </a:r>
            <a:r>
              <a:rPr lang="sr-Cyrl-CS" sz="2400" dirty="0">
                <a:latin typeface="+mn-lt"/>
                <a:cs typeface="Arial" panose="020B0604020202020204" pitchFamily="34" charset="0"/>
              </a:rPr>
              <a:t> бинокуларном лупом/микроскопом (минералошка метода)</a:t>
            </a:r>
            <a:r>
              <a:rPr lang="sr-Latn-RS" sz="2400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2400" dirty="0">
                <a:latin typeface="+mn-lt"/>
                <a:cs typeface="Arial" panose="020B0604020202020204" pitchFamily="34" charset="0"/>
              </a:rPr>
            </a:br>
            <a:endParaRPr lang="sr-Latn-RS" sz="24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50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061374"/>
            <a:ext cx="7429500" cy="2038442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</a:pPr>
            <a:r>
              <a:rPr lang="sr-Cyrl-RS" sz="2100" dirty="0">
                <a:latin typeface="+mn-lt"/>
                <a:cs typeface="Arial" panose="020B0604020202020204" pitchFamily="34" charset="0"/>
              </a:rPr>
              <a:t>З</a:t>
            </a:r>
            <a:r>
              <a:rPr lang="sr-Cyrl-CS" sz="2100" dirty="0">
                <a:latin typeface="+mn-lt"/>
                <a:cs typeface="Arial" panose="020B0604020202020204" pitchFamily="34" charset="0"/>
              </a:rPr>
              <a:t>а похвалу је набавка нових поларизационих микроскопа и бинокуларних лупа типа </a:t>
            </a:r>
            <a:r>
              <a:rPr lang="sr-Cyrl-CS" sz="2100" i="1" dirty="0">
                <a:latin typeface="+mn-lt"/>
                <a:cs typeface="Arial" panose="020B0604020202020204" pitchFamily="34" charset="0"/>
              </a:rPr>
              <a:t>„</a:t>
            </a:r>
            <a:r>
              <a:rPr lang="sr-Latn-RS" sz="2100" i="1" dirty="0">
                <a:latin typeface="+mn-lt"/>
                <a:cs typeface="Arial" panose="020B0604020202020204" pitchFamily="34" charset="0"/>
              </a:rPr>
              <a:t>Leica”</a:t>
            </a:r>
            <a:r>
              <a:rPr lang="sr-Latn-RS" sz="2100" dirty="0">
                <a:latin typeface="+mn-lt"/>
                <a:cs typeface="Arial" panose="020B0604020202020204" pitchFamily="34" charset="0"/>
              </a:rPr>
              <a:t> </a:t>
            </a:r>
            <a:r>
              <a:rPr lang="sr-Cyrl-CS" sz="2100" dirty="0">
                <a:latin typeface="+mn-lt"/>
                <a:cs typeface="Arial" panose="020B0604020202020204" pitchFamily="34" charset="0"/>
              </a:rPr>
              <a:t>са камерама и софтвером за генерисање дигиталне слике детаља склопа петрографских препарата, рудно-микроскопских препарата</a:t>
            </a:r>
            <a:r>
              <a:rPr lang="sr-Latn-RS" sz="2100" dirty="0">
                <a:latin typeface="+mn-lt"/>
                <a:cs typeface="Arial" panose="020B0604020202020204" pitchFamily="34" charset="0"/>
              </a:rPr>
              <a:t>, 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минералног садржаја </a:t>
            </a:r>
            <a:r>
              <a:rPr lang="sr-Cyrl-CS" sz="2100" dirty="0">
                <a:latin typeface="+mn-lt"/>
                <a:cs typeface="Arial" panose="020B0604020202020204" pitchFamily="34" charset="0"/>
              </a:rPr>
              <a:t>шлихова и 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фосилног садржаја;</a:t>
            </a:r>
            <a:r>
              <a:rPr lang="sr-Cyrl-RS" sz="2400" dirty="0">
                <a:latin typeface="+mn-lt"/>
                <a:cs typeface="Arial" panose="020B0604020202020204" pitchFamily="34" charset="0"/>
              </a:rPr>
              <a:t> </a:t>
            </a:r>
            <a:br>
              <a:rPr lang="sr-Cyrl-RS" sz="2400" dirty="0">
                <a:latin typeface="+mn-lt"/>
                <a:cs typeface="Arial" panose="020B0604020202020204" pitchFamily="34" charset="0"/>
              </a:rPr>
            </a:br>
            <a:endParaRPr lang="sr-Latn-RS" sz="2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856058" y="3543556"/>
            <a:ext cx="7429500" cy="1308099"/>
          </a:xfrm>
        </p:spPr>
        <p:txBody>
          <a:bodyPr>
            <a:noAutofit/>
          </a:bodyPr>
          <a:lstStyle/>
          <a:p>
            <a:r>
              <a:rPr lang="sr-Cyrl-CS" sz="2100" b="1" dirty="0">
                <a:solidFill>
                  <a:srgbClr val="FFC000"/>
                </a:solidFill>
                <a:cs typeface="Arial" panose="020B0604020202020204" pitchFamily="34" charset="0"/>
              </a:rPr>
              <a:t>У перспективи</a:t>
            </a:r>
            <a:r>
              <a:rPr lang="sr-Cyrl-CS" sz="2100" dirty="0">
                <a:solidFill>
                  <a:srgbClr val="FFC000"/>
                </a:solidFill>
                <a:cs typeface="Arial" panose="020B0604020202020204" pitchFamily="34" charset="0"/>
              </a:rPr>
              <a:t>:</a:t>
            </a:r>
            <a:r>
              <a:rPr lang="sr-Cyrl-CS" sz="2100" dirty="0">
                <a:cs typeface="Arial" panose="020B0604020202020204" pitchFamily="34" charset="0"/>
              </a:rPr>
              <a:t> још петрографских микроскопа, </a:t>
            </a:r>
            <a:r>
              <a:rPr lang="sr-Latn-RS" sz="2100" dirty="0">
                <a:cs typeface="Arial" panose="020B0604020202020204" pitchFamily="34" charset="0"/>
              </a:rPr>
              <a:t>SEM</a:t>
            </a:r>
            <a:r>
              <a:rPr lang="sr-Cyrl-RS" sz="2100" dirty="0">
                <a:cs typeface="Arial" panose="020B0604020202020204" pitchFamily="34" charset="0"/>
              </a:rPr>
              <a:t> са </a:t>
            </a:r>
            <a:r>
              <a:rPr lang="sr-Latn-RS" sz="2100" dirty="0">
                <a:cs typeface="Arial" panose="020B0604020202020204" pitchFamily="34" charset="0"/>
              </a:rPr>
              <a:t>WDS/EDS/CL, Raman-</a:t>
            </a:r>
            <a:r>
              <a:rPr lang="sr-Cyrl-RS" sz="2100" dirty="0">
                <a:cs typeface="Arial" panose="020B0604020202020204" pitchFamily="34" charset="0"/>
              </a:rPr>
              <a:t>микроскопија са спектроскопијом, </a:t>
            </a:r>
            <a:r>
              <a:rPr lang="sr-Latn-RS" sz="2100" dirty="0">
                <a:cs typeface="Arial" panose="020B0604020202020204" pitchFamily="34" charset="0"/>
              </a:rPr>
              <a:t>FTIR</a:t>
            </a:r>
            <a:r>
              <a:rPr lang="sr-Cyrl-RS" sz="2100" dirty="0">
                <a:cs typeface="Arial" panose="020B0604020202020204" pitchFamily="34" charset="0"/>
              </a:rPr>
              <a:t>-спектроскопија </a:t>
            </a:r>
            <a:r>
              <a:rPr lang="sr-Latn-RS" sz="2100" dirty="0">
                <a:cs typeface="Arial" panose="020B0604020202020204" pitchFamily="34" charset="0"/>
              </a:rPr>
              <a:t>…</a:t>
            </a:r>
            <a:r>
              <a:rPr lang="sr-Cyrl-RS" sz="2100" dirty="0" smtClean="0">
                <a:cs typeface="Arial" panose="020B0604020202020204" pitchFamily="34" charset="0"/>
              </a:rPr>
              <a:t>)</a:t>
            </a:r>
          </a:p>
          <a:p>
            <a:endParaRPr lang="sr-Latn-RS" sz="21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61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601725"/>
            <a:ext cx="7429500" cy="4165599"/>
          </a:xfrm>
        </p:spPr>
        <p:txBody>
          <a:bodyPr anchor="t">
            <a:normAutofit/>
          </a:bodyPr>
          <a:lstStyle/>
          <a:p>
            <a:pPr lvl="0"/>
            <a:r>
              <a:rPr lang="sr-Cyrl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Х</a:t>
            </a:r>
            <a:r>
              <a:rPr lang="sr-Cyrl-RS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емијске </a:t>
            </a:r>
            <a:r>
              <a:rPr lang="sr-Cyrl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методе испитивања </a:t>
            </a:r>
            <a:r>
              <a:rPr lang="sr-Cyrl-CS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садржаја</a:t>
            </a:r>
            <a:r>
              <a:rPr lang="sr-Cyrl-C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Cyrl-C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Cyrl-CS" sz="2100" dirty="0">
                <a:latin typeface="+mn-lt"/>
                <a:cs typeface="Arial" panose="020B0604020202020204" pitchFamily="34" charset="0"/>
              </a:rPr>
              <a:t>макроелемената (садржаји &gt;0,1%) и микроелемената (садржаји &lt;0,1%) у стенама што подразумева примену</a:t>
            </a:r>
            <a:r>
              <a:rPr lang="sr-Latn-RS" sz="2100" dirty="0">
                <a:latin typeface="+mn-lt"/>
                <a:cs typeface="Arial" panose="020B0604020202020204" pitchFamily="34" charset="0"/>
              </a:rPr>
              <a:t>: </a:t>
            </a:r>
            <a:br>
              <a:rPr lang="sr-Latn-R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>а) класичних – </a:t>
            </a:r>
            <a:r>
              <a:rPr lang="sr-Cyrl-RS" sz="21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неинструменталних метода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 (гравиметрија, волуметрија, </a:t>
            </a:r>
            <a:r>
              <a:rPr lang="sr-Cyrl-CS" sz="2100" dirty="0">
                <a:latin typeface="+mn-lt"/>
                <a:cs typeface="Arial" panose="020B0604020202020204" pitchFamily="34" charset="0"/>
              </a:rPr>
              <a:t>губитак жарењем на 1000 ̊</a:t>
            </a:r>
            <a:r>
              <a:rPr lang="sr-Latn-RS" sz="2100" dirty="0">
                <a:latin typeface="+mn-lt"/>
                <a:cs typeface="Arial" panose="020B0604020202020204" pitchFamily="34" charset="0"/>
              </a:rPr>
              <a:t>C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 и др.) и</a:t>
            </a:r>
            <a:r>
              <a:rPr lang="sr-Latn-R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>б) савремених </a:t>
            </a:r>
            <a:r>
              <a:rPr lang="sr-Cyrl-RS" sz="21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инструменталних метода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 које имају широку примену (</a:t>
            </a:r>
            <a:r>
              <a:rPr lang="en-US" sz="2100" dirty="0">
                <a:latin typeface="+mn-lt"/>
                <a:cs typeface="Arial" panose="020B0604020202020204" pitchFamily="34" charset="0"/>
              </a:rPr>
              <a:t>ICP-OES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-нова опрема са методом у разради, </a:t>
            </a:r>
            <a:r>
              <a:rPr lang="sr-Latn-RS" sz="2100" dirty="0">
                <a:latin typeface="+mn-lt"/>
                <a:cs typeface="Arial" panose="020B0604020202020204" pitchFamily="34" charset="0"/>
              </a:rPr>
              <a:t>AAS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-застарела опрема зрела за замену, …</a:t>
            </a:r>
            <a:endParaRPr lang="sr-Latn-RS" sz="21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97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916" y="1614424"/>
            <a:ext cx="7429500" cy="2431796"/>
          </a:xfrm>
        </p:spPr>
        <p:txBody>
          <a:bodyPr anchor="t">
            <a:normAutofit/>
          </a:bodyPr>
          <a:lstStyle/>
          <a:p>
            <a:r>
              <a:rPr lang="sr-Cyrl-RS" sz="2400" u="sng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400" u="sng" dirty="0">
                <a:latin typeface="+mn-lt"/>
                <a:cs typeface="Arial" panose="020B0604020202020204" pitchFamily="34" charset="0"/>
              </a:rPr>
            </a:br>
            <a:r>
              <a:rPr lang="sr-Cyrl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XRF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-потребна метода, од изузетног значаја за добијање неопходних резултата за петролошку и геохемијску интерпретацију у функцији дефинисања литофација и израде геолошких–литостратиграфских карата, геохемијских, металогенетских и различитих екогеолошких карата).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937522"/>
            <a:ext cx="7429500" cy="448294"/>
          </a:xfrm>
        </p:spPr>
        <p:txBody>
          <a:bodyPr>
            <a:normAutofit/>
          </a:bodyPr>
          <a:lstStyle/>
          <a:p>
            <a:pPr algn="ctr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Мора бити један од приоритета </a:t>
            </a: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05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960222"/>
            <a:ext cx="7429500" cy="2394608"/>
          </a:xfrm>
        </p:spPr>
        <p:txBody>
          <a:bodyPr anchor="t">
            <a:noAutofit/>
          </a:bodyPr>
          <a:lstStyle/>
          <a:p>
            <a:r>
              <a:rPr lang="sr-Cyrl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Компаративне предности </a:t>
            </a:r>
            <a:r>
              <a:rPr lang="sr-Cyrl-RS" sz="24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4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>ове аналитичке технике су  брза и прецизна анализа 20, 36 или више хемијских елемената (од Na до U са опсегом мерења садржаја реда величина од ppm до 100%); </a:t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r>
              <a:rPr lang="sr-Cyrl-RS" sz="24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400" dirty="0">
                <a:latin typeface="+mn-lt"/>
                <a:cs typeface="Arial" panose="020B0604020202020204" pitchFamily="34" charset="0"/>
              </a:rPr>
            </a:br>
            <a:r>
              <a:rPr lang="sr-Cyrl-RS" sz="1600" dirty="0">
                <a:latin typeface="+mn-lt"/>
                <a:cs typeface="Arial" panose="020B0604020202020204" pitchFamily="34" charset="0"/>
              </a:rPr>
              <a:t>односно до 90 елемената од Be до U са новим моделима секвенцијалних инструмената, капацитета 30 до 60 узорака за 60 min - податак из брошуре о уређајима за елементалне анализе </a:t>
            </a:r>
            <a:r>
              <a:rPr lang="sr-Cyrl-RS" sz="16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Thermo scientific)</a:t>
            </a:r>
            <a:br>
              <a:rPr lang="sr-Cyrl-RS" sz="16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endParaRPr lang="sr-Cyrl-RS" sz="16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4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785874"/>
            <a:ext cx="7429500" cy="3467354"/>
          </a:xfrm>
        </p:spPr>
        <p:txBody>
          <a:bodyPr anchor="ctr">
            <a:noAutofit/>
          </a:bodyPr>
          <a:lstStyle/>
          <a:p>
            <a:r>
              <a:rPr lang="sr-Cyrl-RS" sz="2100" dirty="0">
                <a:latin typeface="+mn-lt"/>
                <a:cs typeface="Arial" panose="020B0604020202020204" pitchFamily="34" charset="0"/>
              </a:rPr>
              <a:t>Са набавком различитих и адекватних</a:t>
            </a:r>
            <a:r>
              <a:rPr lang="sr-Cyrl-RS" sz="21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сертификованих референтних материјала</a:t>
            </a:r>
            <a:r>
              <a:rPr lang="sr-Cyrl-RS" sz="21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(који би служили за фину калибрацију инструментације), комбинована примена наведених техника</a:t>
            </a:r>
            <a:r>
              <a:rPr lang="sr-Cyrl-RS" sz="21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(</a:t>
            </a:r>
            <a:r>
              <a:rPr lang="sr-Cyrl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ICP-OES</a:t>
            </a:r>
            <a:r>
              <a:rPr lang="sr-Latn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+</a:t>
            </a:r>
            <a:r>
              <a:rPr lang="sr-Latn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AAS</a:t>
            </a:r>
            <a:r>
              <a:rPr lang="sr-Latn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+</a:t>
            </a:r>
            <a:r>
              <a:rPr lang="sr-Latn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XRF</a:t>
            </a:r>
            <a:r>
              <a:rPr lang="sr-Cyrl-RS" sz="21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) 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би дала одличан резултат у смислу могућности и мерне сигурности (мерна несигурност би била сведена на најмању меру) што би аутоматски у значајној мери побољшало квалитет и поузданост петролошке и геохемијске интерпретације у циљу израде ГК-1:50.000, МК-1:50.000 и других геолошко-геохемијских карата.</a:t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endParaRPr lang="sr-Cyrl-RS" sz="21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54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40" y="981278"/>
            <a:ext cx="7429500" cy="5355513"/>
          </a:xfrm>
        </p:spPr>
        <p:txBody>
          <a:bodyPr anchor="t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sr-Cyrl-RS" sz="3600" b="1" dirty="0" smtClean="0">
                <a:latin typeface="+mn-lt"/>
                <a:cs typeface="Arial" panose="020B0604020202020204" pitchFamily="34" charset="0"/>
              </a:rPr>
              <a:t>Укупан </a:t>
            </a:r>
            <a:r>
              <a:rPr lang="sr-Cyrl-RS" sz="36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Геолошки контекст</a:t>
            </a:r>
            <a:r>
              <a:rPr lang="sr-Cyrl-RS" sz="1600" b="1" dirty="0">
                <a:latin typeface="+mn-lt"/>
                <a:cs typeface="Arial" panose="020B0604020202020204" pitchFamily="34" charset="0"/>
              </a:rPr>
              <a:t> </a:t>
            </a:r>
            <a:r>
              <a:rPr lang="sr-Cyrl-RS" sz="3600" b="1" dirty="0" smtClean="0">
                <a:latin typeface="+mn-lt"/>
                <a:cs typeface="Arial" panose="020B0604020202020204" pitchFamily="34" charset="0"/>
              </a:rPr>
              <a:t>подразумева најкомплекснији задатак у геологији </a:t>
            </a:r>
            <a:r>
              <a:rPr lang="sr-Cyrl-RS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Cyrl-RS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2325" b="1" dirty="0">
                <a:latin typeface="+mn-lt"/>
                <a:cs typeface="Arial" panose="020B0604020202020204" pitchFamily="34" charset="0"/>
              </a:rPr>
              <a:t>а обједињује:</a:t>
            </a:r>
            <a:br>
              <a:rPr lang="sr-Cyrl-RS" sz="2325" b="1" dirty="0">
                <a:latin typeface="+mn-lt"/>
                <a:cs typeface="Arial" panose="020B0604020202020204" pitchFamily="34" charset="0"/>
              </a:rPr>
            </a:br>
            <a:r>
              <a:rPr lang="sr-Cyrl-RS" sz="2325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325" dirty="0">
                <a:latin typeface="+mn-lt"/>
                <a:cs typeface="Arial" panose="020B0604020202020204" pitchFamily="34" charset="0"/>
              </a:rPr>
            </a:br>
            <a:r>
              <a:rPr lang="sr-Cyrl-RS" sz="2325" dirty="0" smtClean="0">
                <a:latin typeface="+mn-lt"/>
                <a:cs typeface="Arial" panose="020B0604020202020204" pitchFamily="34" charset="0"/>
              </a:rPr>
              <a:t>1. </a:t>
            </a:r>
            <a:r>
              <a:rPr lang="sr-Cyrl-RS" sz="2325" b="1" u="sng" dirty="0" smtClean="0">
                <a:latin typeface="+mn-lt"/>
                <a:cs typeface="Arial" panose="020B0604020202020204" pitchFamily="34" charset="0"/>
              </a:rPr>
              <a:t>петрогенетске </a:t>
            </a:r>
            <a:r>
              <a:rPr lang="sr-Cyrl-RS" sz="2325" b="1" u="sng" dirty="0">
                <a:latin typeface="+mn-lt"/>
                <a:cs typeface="Arial" panose="020B0604020202020204" pitchFamily="34" charset="0"/>
              </a:rPr>
              <a:t>(геохемијске) карактеристике литофација</a:t>
            </a:r>
            <a:r>
              <a:rPr lang="sr-Cyrl-RS" sz="2325" dirty="0">
                <a:latin typeface="+mn-lt"/>
                <a:cs typeface="Arial" panose="020B0604020202020204" pitchFamily="34" charset="0"/>
              </a:rPr>
              <a:t> (говоре о пореклу извора-резервоара који може да потиче из доњег или горњег омотача или пак доњег или горњег дела коре) – </a:t>
            </a:r>
            <a:r>
              <a:rPr lang="sr-Cyrl-RS" sz="2325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трагови у изотопским односима:</a:t>
            </a:r>
            <a:r>
              <a:rPr lang="sr-Cyrl-RS" sz="2325" dirty="0">
                <a:latin typeface="+mn-lt"/>
                <a:cs typeface="Arial" panose="020B0604020202020204" pitchFamily="34" charset="0"/>
              </a:rPr>
              <a:t> </a:t>
            </a:r>
            <a:r>
              <a:rPr lang="sr-Latn-RS" sz="2325" baseline="30000" dirty="0">
                <a:latin typeface="+mn-lt"/>
                <a:cs typeface="Arial" panose="020B0604020202020204" pitchFamily="34" charset="0"/>
              </a:rPr>
              <a:t>87</a:t>
            </a:r>
            <a:r>
              <a:rPr lang="sr-Latn-RS" sz="2325" dirty="0">
                <a:latin typeface="+mn-lt"/>
                <a:cs typeface="Arial" panose="020B0604020202020204" pitchFamily="34" charset="0"/>
              </a:rPr>
              <a:t>Sr/</a:t>
            </a:r>
            <a:r>
              <a:rPr lang="sr-Latn-RS" sz="2325" baseline="30000" dirty="0">
                <a:latin typeface="+mn-lt"/>
                <a:cs typeface="Arial" panose="020B0604020202020204" pitchFamily="34" charset="0"/>
              </a:rPr>
              <a:t>86</a:t>
            </a:r>
            <a:r>
              <a:rPr lang="sr-Latn-RS" sz="2325" dirty="0">
                <a:latin typeface="+mn-lt"/>
                <a:cs typeface="Arial" panose="020B0604020202020204" pitchFamily="34" charset="0"/>
              </a:rPr>
              <a:t>Sr, </a:t>
            </a:r>
            <a:r>
              <a:rPr lang="en-US" sz="2325" baseline="30000" dirty="0">
                <a:latin typeface="+mn-lt"/>
                <a:cs typeface="Arial" panose="020B0604020202020204" pitchFamily="34" charset="0"/>
              </a:rPr>
              <a:t>143</a:t>
            </a:r>
            <a:r>
              <a:rPr lang="en-US" sz="2325" dirty="0">
                <a:latin typeface="+mn-lt"/>
                <a:cs typeface="Arial" panose="020B0604020202020204" pitchFamily="34" charset="0"/>
              </a:rPr>
              <a:t>Nd/</a:t>
            </a:r>
            <a:r>
              <a:rPr lang="en-US" sz="2325" baseline="30000" dirty="0">
                <a:latin typeface="+mn-lt"/>
                <a:cs typeface="Arial" panose="020B0604020202020204" pitchFamily="34" charset="0"/>
              </a:rPr>
              <a:t>144</a:t>
            </a:r>
            <a:r>
              <a:rPr lang="en-US" sz="2325" dirty="0">
                <a:latin typeface="+mn-lt"/>
                <a:cs typeface="Arial" panose="020B0604020202020204" pitchFamily="34" charset="0"/>
              </a:rPr>
              <a:t>Nd, </a:t>
            </a:r>
            <a:r>
              <a:rPr lang="sr-Latn-RS" sz="2325" baseline="30000" dirty="0">
                <a:latin typeface="+mn-lt"/>
                <a:cs typeface="Arial" panose="020B0604020202020204" pitchFamily="34" charset="0"/>
              </a:rPr>
              <a:t>208,207,206</a:t>
            </a:r>
            <a:r>
              <a:rPr lang="sr-Latn-RS" sz="2325" dirty="0">
                <a:latin typeface="+mn-lt"/>
                <a:cs typeface="Arial" panose="020B0604020202020204" pitchFamily="34" charset="0"/>
              </a:rPr>
              <a:t>Pb/</a:t>
            </a:r>
            <a:r>
              <a:rPr lang="sr-Latn-RS" sz="2325" baseline="30000" dirty="0">
                <a:latin typeface="+mn-lt"/>
                <a:cs typeface="Arial" panose="020B0604020202020204" pitchFamily="34" charset="0"/>
              </a:rPr>
              <a:t>204</a:t>
            </a:r>
            <a:r>
              <a:rPr lang="sr-Latn-RS" sz="2325" dirty="0">
                <a:latin typeface="+mn-lt"/>
                <a:cs typeface="Arial" panose="020B0604020202020204" pitchFamily="34" charset="0"/>
              </a:rPr>
              <a:t>Pb, (</a:t>
            </a:r>
            <a:r>
              <a:rPr lang="sr-Cyrl-RS" sz="2325" dirty="0">
                <a:latin typeface="+mn-lt"/>
                <a:cs typeface="Arial" panose="020B0604020202020204" pitchFamily="34" charset="0"/>
              </a:rPr>
              <a:t>радиогени изотопи</a:t>
            </a:r>
            <a:r>
              <a:rPr lang="sr-Latn-RS" sz="2325" dirty="0">
                <a:latin typeface="+mn-lt"/>
                <a:cs typeface="Arial" panose="020B0604020202020204" pitchFamily="34" charset="0"/>
              </a:rPr>
              <a:t>)</a:t>
            </a:r>
            <a:r>
              <a:rPr lang="sr-Cyrl-RS" sz="2325" dirty="0">
                <a:latin typeface="+mn-lt"/>
                <a:cs typeface="Arial" panose="020B0604020202020204" pitchFamily="34" charset="0"/>
              </a:rPr>
              <a:t>; </a:t>
            </a:r>
            <a:r>
              <a:rPr lang="en-US" sz="2325" baseline="30000" dirty="0">
                <a:latin typeface="+mn-lt"/>
                <a:cs typeface="Arial" panose="020B0604020202020204" pitchFamily="34" charset="0"/>
              </a:rPr>
              <a:t>18</a:t>
            </a:r>
            <a:r>
              <a:rPr lang="sr-Latn-RS" sz="2325" dirty="0">
                <a:latin typeface="+mn-lt"/>
                <a:cs typeface="Arial" panose="020B0604020202020204" pitchFamily="34" charset="0"/>
              </a:rPr>
              <a:t>O/</a:t>
            </a:r>
            <a:r>
              <a:rPr lang="en-US" sz="2325" baseline="30000" dirty="0">
                <a:latin typeface="+mn-lt"/>
                <a:cs typeface="Arial" panose="020B0604020202020204" pitchFamily="34" charset="0"/>
              </a:rPr>
              <a:t>16</a:t>
            </a:r>
            <a:r>
              <a:rPr lang="sr-Latn-RS" sz="2325" dirty="0">
                <a:latin typeface="+mn-lt"/>
                <a:cs typeface="Arial" panose="020B0604020202020204" pitchFamily="34" charset="0"/>
              </a:rPr>
              <a:t>O, </a:t>
            </a:r>
            <a:r>
              <a:rPr lang="en-US" sz="2325" baseline="30000" dirty="0">
                <a:latin typeface="+mn-lt"/>
                <a:cs typeface="Arial" panose="020B0604020202020204" pitchFamily="34" charset="0"/>
              </a:rPr>
              <a:t>34</a:t>
            </a:r>
            <a:r>
              <a:rPr lang="sr-Latn-RS" sz="2325" dirty="0">
                <a:latin typeface="+mn-lt"/>
                <a:cs typeface="Arial" panose="020B0604020202020204" pitchFamily="34" charset="0"/>
              </a:rPr>
              <a:t>S/</a:t>
            </a:r>
            <a:r>
              <a:rPr lang="en-US" sz="2325" baseline="30000" dirty="0">
                <a:latin typeface="+mn-lt"/>
                <a:cs typeface="Arial" panose="020B0604020202020204" pitchFamily="34" charset="0"/>
              </a:rPr>
              <a:t>32</a:t>
            </a:r>
            <a:r>
              <a:rPr lang="sr-Latn-RS" sz="2325" dirty="0">
                <a:latin typeface="+mn-lt"/>
                <a:cs typeface="Arial" panose="020B0604020202020204" pitchFamily="34" charset="0"/>
              </a:rPr>
              <a:t>S,</a:t>
            </a:r>
            <a:r>
              <a:rPr lang="en-US" sz="2325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325" baseline="30000" dirty="0">
                <a:latin typeface="+mn-lt"/>
                <a:cs typeface="Arial" panose="020B0604020202020204" pitchFamily="34" charset="0"/>
              </a:rPr>
              <a:t>13</a:t>
            </a:r>
            <a:r>
              <a:rPr lang="en-US" sz="2325" dirty="0">
                <a:latin typeface="+mn-lt"/>
                <a:cs typeface="Arial" panose="020B0604020202020204" pitchFamily="34" charset="0"/>
              </a:rPr>
              <a:t>C/</a:t>
            </a:r>
            <a:r>
              <a:rPr lang="en-US" sz="2325" baseline="30000" dirty="0">
                <a:latin typeface="+mn-lt"/>
                <a:cs typeface="Arial" panose="020B0604020202020204" pitchFamily="34" charset="0"/>
              </a:rPr>
              <a:t>12</a:t>
            </a:r>
            <a:r>
              <a:rPr lang="en-US" sz="2325" dirty="0">
                <a:latin typeface="+mn-lt"/>
                <a:cs typeface="Arial" panose="020B0604020202020204" pitchFamily="34" charset="0"/>
              </a:rPr>
              <a:t>C (</a:t>
            </a:r>
            <a:r>
              <a:rPr lang="sr-Cyrl-RS" sz="2325" dirty="0">
                <a:latin typeface="+mn-lt"/>
                <a:cs typeface="Arial" panose="020B0604020202020204" pitchFamily="34" charset="0"/>
              </a:rPr>
              <a:t>стабилни изотопи махом као термометри);</a:t>
            </a:r>
            <a:br>
              <a:rPr lang="sr-Cyrl-RS" sz="2325" dirty="0">
                <a:latin typeface="+mn-lt"/>
                <a:cs typeface="Arial" panose="020B0604020202020204" pitchFamily="34" charset="0"/>
              </a:rPr>
            </a:br>
            <a:r>
              <a:rPr lang="sr-Cyrl-RS" sz="2325" dirty="0">
                <a:latin typeface="+mn-lt"/>
                <a:cs typeface="Arial" panose="020B0604020202020204" pitchFamily="34" charset="0"/>
              </a:rPr>
              <a:t>указују на различити тектонски смештај – преко дискриминационих дијаграма за различите стене</a:t>
            </a:r>
            <a:br>
              <a:rPr lang="sr-Cyrl-RS" sz="2325" dirty="0">
                <a:latin typeface="+mn-lt"/>
                <a:cs typeface="Arial" panose="020B0604020202020204" pitchFamily="34" charset="0"/>
              </a:rPr>
            </a:br>
            <a:r>
              <a:rPr lang="sr-Cyrl-RS" sz="2325" dirty="0">
                <a:latin typeface="+mn-lt"/>
                <a:cs typeface="Arial" panose="020B0604020202020204" pitchFamily="34" charset="0"/>
              </a:rPr>
              <a:t> </a:t>
            </a:r>
            <a:r>
              <a:rPr lang="sr-Cyrl-RS" sz="2325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у односима садржаја одређених микроелемената </a:t>
            </a:r>
            <a:r>
              <a:rPr lang="sr-Cyrl-RS" sz="2325" dirty="0">
                <a:latin typeface="+mn-lt"/>
                <a:cs typeface="Arial" panose="020B0604020202020204" pitchFamily="34" charset="0"/>
              </a:rPr>
              <a:t>(</a:t>
            </a:r>
            <a:r>
              <a:rPr lang="sr-Latn-RS" sz="2325" dirty="0">
                <a:latin typeface="+mn-lt"/>
                <a:cs typeface="Arial" panose="020B0604020202020204" pitchFamily="34" charset="0"/>
              </a:rPr>
              <a:t>Ti-Zr-Y, Ti-Zr-Sr, </a:t>
            </a:r>
            <a:r>
              <a:rPr lang="sr-Latn-RS" sz="2025" i="1" dirty="0">
                <a:latin typeface="+mn-lt"/>
                <a:cs typeface="Arial" panose="020B0604020202020204" pitchFamily="34" charset="0"/>
              </a:rPr>
              <a:t>Pearce and Cann, 1973</a:t>
            </a:r>
            <a:r>
              <a:rPr lang="sr-Cyrl-RS" sz="2325" dirty="0">
                <a:latin typeface="+mn-lt"/>
                <a:cs typeface="Arial" panose="020B0604020202020204" pitchFamily="34" charset="0"/>
              </a:rPr>
              <a:t>)</a:t>
            </a:r>
            <a:br>
              <a:rPr lang="sr-Cyrl-RS" sz="2325" dirty="0">
                <a:latin typeface="+mn-lt"/>
                <a:cs typeface="Arial" panose="020B0604020202020204" pitchFamily="34" charset="0"/>
              </a:rPr>
            </a:br>
            <a:r>
              <a:rPr lang="sr-Cyrl-RS" sz="2325" b="1" u="sng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325" b="1" u="sng" dirty="0">
                <a:latin typeface="+mn-lt"/>
                <a:cs typeface="Arial" panose="020B0604020202020204" pitchFamily="34" charset="0"/>
              </a:rPr>
            </a:br>
            <a:endParaRPr lang="sr-Latn-RS" b="1" u="sng" dirty="0">
              <a:solidFill>
                <a:schemeClr val="accent2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5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617633"/>
            <a:ext cx="7429500" cy="2402457"/>
          </a:xfrm>
        </p:spPr>
        <p:txBody>
          <a:bodyPr anchor="ctr">
            <a:normAutofit/>
          </a:bodyPr>
          <a:lstStyle/>
          <a:p>
            <a:r>
              <a:rPr lang="sr-Cyrl-RS" sz="2100" dirty="0">
                <a:latin typeface="+mn-lt"/>
                <a:cs typeface="Arial" panose="020B0604020202020204" pitchFamily="34" charset="0"/>
              </a:rPr>
              <a:t>- релативна старост (није увек довољан податак нарочито у случају литодема)</a:t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>- апсолутна – радиометријска старост (тј. хронометријска или изотопска старост) увек је добродошао податак у циљу разумевања укупног геолошког контекста (еволуције) геолошких формација</a:t>
            </a:r>
            <a:endParaRPr lang="en-US" sz="21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6058" y="943056"/>
            <a:ext cx="728091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100" b="1" u="sng" dirty="0" smtClean="0">
                <a:cs typeface="Arial" panose="020B0604020202020204" pitchFamily="34" charset="0"/>
              </a:rPr>
              <a:t>2. геолошку </a:t>
            </a:r>
            <a:r>
              <a:rPr lang="sr-Cyrl-RS" sz="2100" b="1" u="sng" dirty="0">
                <a:cs typeface="Arial" panose="020B0604020202020204" pitchFamily="34" charset="0"/>
              </a:rPr>
              <a:t>старост литофација </a:t>
            </a:r>
          </a:p>
          <a:p>
            <a:endParaRPr lang="sr-Cyrl-RS" sz="2100" b="1" u="sng" dirty="0">
              <a:cs typeface="Arial" panose="020B0604020202020204" pitchFamily="34" charset="0"/>
            </a:endParaRPr>
          </a:p>
          <a:p>
            <a:r>
              <a:rPr lang="sr-Cyrl-RS" sz="2100" u="sng" dirty="0">
                <a:cs typeface="Arial" panose="020B0604020202020204" pitchFamily="34" charset="0"/>
              </a:rPr>
              <a:t>СТАРОСТ</a:t>
            </a:r>
            <a:r>
              <a:rPr lang="sr-Cyrl-RS" sz="2100" dirty="0">
                <a:cs typeface="Arial" panose="020B0604020202020204" pitchFamily="34" charset="0"/>
              </a:rPr>
              <a:t> (геолошких творевина-чланова формација) заузима важно место у разумевању укуп. геол. контекста</a:t>
            </a:r>
            <a:endParaRPr lang="sr-Latn-RS" sz="2100" dirty="0"/>
          </a:p>
        </p:txBody>
      </p:sp>
    </p:spTree>
    <p:extLst>
      <p:ext uri="{BB962C8B-B14F-4D97-AF65-F5344CB8AC3E}">
        <p14:creationId xmlns:p14="http://schemas.microsoft.com/office/powerpoint/2010/main" val="1243204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297" y="952093"/>
            <a:ext cx="7429500" cy="5048657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sr-Cyrl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ГРУПА за петрологију</a:t>
            </a:r>
            <a:r>
              <a:rPr lang="sr-Cyrl-RS" sz="24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400" dirty="0">
                <a:latin typeface="+mn-lt"/>
                <a:cs typeface="Arial" panose="020B0604020202020204" pitchFamily="34" charset="0"/>
              </a:rPr>
            </a:br>
            <a:r>
              <a:rPr lang="sr-Cyrl-RS" sz="24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(група за петрографију+лабораторија</a:t>
            </a:r>
            <a:r>
              <a:rPr lang="sr-Cyrl-RS" sz="24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)</a:t>
            </a:r>
            <a:br>
              <a:rPr lang="sr-Cyrl-RS" sz="24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24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Cyrl-RS" sz="24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2400" dirty="0">
                <a:latin typeface="+mn-lt"/>
                <a:cs typeface="Arial" panose="020B0604020202020204" pitchFamily="34" charset="0"/>
              </a:rPr>
              <a:t>- </a:t>
            </a:r>
            <a:r>
              <a:rPr lang="sr-Cyrl-RS" sz="2000" i="1" dirty="0">
                <a:latin typeface="+mn-lt"/>
                <a:cs typeface="Arial" panose="020B0604020202020204" pitchFamily="34" charset="0"/>
              </a:rPr>
              <a:t>Љ</a:t>
            </a:r>
            <a:r>
              <a:rPr lang="sr-Cyrl-RS" sz="2000" i="1" dirty="0" smtClean="0">
                <a:latin typeface="+mn-lt"/>
                <a:cs typeface="Arial" panose="020B0604020202020204" pitchFamily="34" charset="0"/>
              </a:rPr>
              <a:t>иљана </a:t>
            </a:r>
            <a:r>
              <a:rPr lang="sr-Cyrl-RS" sz="2000" i="1" dirty="0">
                <a:latin typeface="+mn-lt"/>
                <a:cs typeface="Arial" panose="020B0604020202020204" pitchFamily="34" charset="0"/>
              </a:rPr>
              <a:t>Николић, геол. тех.</a:t>
            </a:r>
            <a:br>
              <a:rPr lang="sr-Cyrl-RS" sz="2000" i="1" dirty="0">
                <a:latin typeface="+mn-lt"/>
                <a:cs typeface="Arial" panose="020B0604020202020204" pitchFamily="34" charset="0"/>
              </a:rPr>
            </a:br>
            <a:r>
              <a:rPr lang="sr-Cyrl-RS" sz="2000" i="1" dirty="0">
                <a:latin typeface="+mn-lt"/>
                <a:cs typeface="Arial" panose="020B0604020202020204" pitchFamily="34" charset="0"/>
              </a:rPr>
              <a:t>- Звонко Матић, геол. тех.</a:t>
            </a:r>
            <a:br>
              <a:rPr lang="sr-Cyrl-RS" sz="2000" i="1" dirty="0">
                <a:latin typeface="+mn-lt"/>
                <a:cs typeface="Arial" panose="020B0604020202020204" pitchFamily="34" charset="0"/>
              </a:rPr>
            </a:br>
            <a:r>
              <a:rPr lang="sr-Cyrl-RS" sz="2000" i="1" dirty="0">
                <a:latin typeface="+mn-lt"/>
                <a:cs typeface="Arial" panose="020B0604020202020204" pitchFamily="34" charset="0"/>
              </a:rPr>
              <a:t>- Сенка Анђелковић, геол. тех.</a:t>
            </a:r>
            <a:br>
              <a:rPr lang="sr-Cyrl-RS" sz="2000" i="1" dirty="0">
                <a:latin typeface="+mn-lt"/>
                <a:cs typeface="Arial" panose="020B0604020202020204" pitchFamily="34" charset="0"/>
              </a:rPr>
            </a:br>
            <a:r>
              <a:rPr lang="sr-Cyrl-RS" sz="2000" i="1" dirty="0">
                <a:latin typeface="+mn-lt"/>
                <a:cs typeface="Arial" panose="020B0604020202020204" pitchFamily="34" charset="0"/>
              </a:rPr>
              <a:t>- Раде Марковић, намеш.</a:t>
            </a:r>
            <a:r>
              <a:rPr lang="en-US" sz="2000" i="1" dirty="0">
                <a:latin typeface="+mn-lt"/>
                <a:cs typeface="Arial" panose="020B0604020202020204" pitchFamily="34" charset="0"/>
              </a:rPr>
              <a:t/>
            </a:r>
            <a:br>
              <a:rPr lang="en-US" sz="2000" i="1" dirty="0">
                <a:latin typeface="+mn-lt"/>
                <a:cs typeface="Arial" panose="020B0604020202020204" pitchFamily="34" charset="0"/>
              </a:rPr>
            </a:br>
            <a:r>
              <a:rPr lang="en-US" sz="2000" i="1" dirty="0">
                <a:latin typeface="+mn-lt"/>
                <a:cs typeface="Arial" panose="020B0604020202020204" pitchFamily="34" charset="0"/>
              </a:rPr>
              <a:t>- </a:t>
            </a:r>
            <a:r>
              <a:rPr lang="sr-Cyrl-RS" sz="2000" i="1" dirty="0">
                <a:latin typeface="+mn-lt"/>
                <a:cs typeface="Arial" panose="020B0604020202020204" pitchFamily="34" charset="0"/>
              </a:rPr>
              <a:t>мр Сребренка Петровић, дипл. инж. геол.</a:t>
            </a:r>
            <a:br>
              <a:rPr lang="sr-Cyrl-RS" sz="2000" i="1" dirty="0">
                <a:latin typeface="+mn-lt"/>
                <a:cs typeface="Arial" panose="020B0604020202020204" pitchFamily="34" charset="0"/>
              </a:rPr>
            </a:br>
            <a:r>
              <a:rPr lang="sr-Cyrl-RS" sz="2000" i="1" dirty="0">
                <a:latin typeface="+mn-lt"/>
                <a:cs typeface="Arial" panose="020B0604020202020204" pitchFamily="34" charset="0"/>
              </a:rPr>
              <a:t>- Моника </a:t>
            </a:r>
            <a:r>
              <a:rPr lang="sr-Cyrl-RS" sz="2000" i="1" dirty="0" smtClean="0">
                <a:latin typeface="+mn-lt"/>
                <a:cs typeface="Arial" panose="020B0604020202020204" pitchFamily="34" charset="0"/>
              </a:rPr>
              <a:t>Мирковић</a:t>
            </a:r>
            <a:r>
              <a:rPr lang="sr-Cyrl-RS" sz="2000" i="1" dirty="0">
                <a:latin typeface="+mn-lt"/>
                <a:cs typeface="Arial" panose="020B0604020202020204" pitchFamily="34" charset="0"/>
              </a:rPr>
              <a:t>, дипл. инж. геол.</a:t>
            </a:r>
            <a:br>
              <a:rPr lang="sr-Cyrl-RS" sz="2000" i="1" dirty="0">
                <a:latin typeface="+mn-lt"/>
                <a:cs typeface="Arial" panose="020B0604020202020204" pitchFamily="34" charset="0"/>
              </a:rPr>
            </a:br>
            <a:r>
              <a:rPr lang="en-US" sz="2000" i="1" dirty="0">
                <a:latin typeface="+mn-lt"/>
                <a:cs typeface="Arial" panose="020B0604020202020204" pitchFamily="34" charset="0"/>
              </a:rPr>
              <a:t>- </a:t>
            </a:r>
            <a:r>
              <a:rPr lang="sr-Cyrl-RS" sz="2000" i="1" dirty="0">
                <a:latin typeface="+mn-lt"/>
                <a:cs typeface="Arial" panose="020B0604020202020204" pitchFamily="34" charset="0"/>
              </a:rPr>
              <a:t>Слађана Душанић, дипл. инж. геол.</a:t>
            </a:r>
            <a:br>
              <a:rPr lang="sr-Cyrl-RS" sz="2000" i="1" dirty="0">
                <a:latin typeface="+mn-lt"/>
                <a:cs typeface="Arial" panose="020B0604020202020204" pitchFamily="34" charset="0"/>
              </a:rPr>
            </a:br>
            <a:r>
              <a:rPr lang="sr-Cyrl-RS" sz="2000" i="1" dirty="0">
                <a:latin typeface="+mn-lt"/>
                <a:cs typeface="Arial" panose="020B0604020202020204" pitchFamily="34" charset="0"/>
              </a:rPr>
              <a:t>- мр Маријана Радовић, дипл. инж. геол.</a:t>
            </a:r>
            <a:br>
              <a:rPr lang="sr-Cyrl-RS" sz="2000" i="1" dirty="0">
                <a:latin typeface="+mn-lt"/>
                <a:cs typeface="Arial" panose="020B0604020202020204" pitchFamily="34" charset="0"/>
              </a:rPr>
            </a:br>
            <a:r>
              <a:rPr lang="sr-Cyrl-RS" sz="2000" i="1" dirty="0">
                <a:latin typeface="+mn-lt"/>
                <a:cs typeface="Arial" panose="020B0604020202020204" pitchFamily="34" charset="0"/>
              </a:rPr>
              <a:t>- Марија </a:t>
            </a:r>
            <a:r>
              <a:rPr lang="sr-Cyrl-RS" sz="2000" i="1" dirty="0" smtClean="0">
                <a:latin typeface="+mn-lt"/>
                <a:cs typeface="Arial" panose="020B0604020202020204" pitchFamily="34" charset="0"/>
              </a:rPr>
              <a:t>Радисављевић</a:t>
            </a:r>
            <a:r>
              <a:rPr lang="sr-Cyrl-RS" sz="2000" i="1" dirty="0">
                <a:latin typeface="+mn-lt"/>
                <a:cs typeface="Arial" panose="020B0604020202020204" pitchFamily="34" charset="0"/>
              </a:rPr>
              <a:t>, дипл. инж. геол.</a:t>
            </a:r>
            <a:r>
              <a:rPr lang="en-US" sz="2000" i="1" dirty="0">
                <a:latin typeface="+mn-lt"/>
                <a:cs typeface="Arial" panose="020B0604020202020204" pitchFamily="34" charset="0"/>
              </a:rPr>
              <a:t/>
            </a:r>
            <a:br>
              <a:rPr lang="en-US" sz="2000" i="1" dirty="0">
                <a:latin typeface="+mn-lt"/>
                <a:cs typeface="Arial" panose="020B0604020202020204" pitchFamily="34" charset="0"/>
              </a:rPr>
            </a:br>
            <a:r>
              <a:rPr lang="sr-Cyrl-RS" sz="2000" i="1" dirty="0">
                <a:latin typeface="+mn-lt"/>
                <a:cs typeface="Arial" panose="020B0604020202020204" pitchFamily="34" charset="0"/>
              </a:rPr>
              <a:t>- Бошко Папан, дипл. (мастер) инж. геол.</a:t>
            </a:r>
            <a:br>
              <a:rPr lang="sr-Cyrl-RS" sz="2000" i="1" dirty="0">
                <a:latin typeface="+mn-lt"/>
                <a:cs typeface="Arial" panose="020B0604020202020204" pitchFamily="34" charset="0"/>
              </a:rPr>
            </a:br>
            <a:r>
              <a:rPr lang="sr-Cyrl-RS" sz="2000" i="1" dirty="0">
                <a:latin typeface="+mn-lt"/>
                <a:cs typeface="Arial" panose="020B0604020202020204" pitchFamily="34" charset="0"/>
              </a:rPr>
              <a:t>- Драган Јовановић, дипл. инж. геол.</a:t>
            </a:r>
            <a:br>
              <a:rPr lang="sr-Cyrl-RS" sz="2000" i="1" dirty="0">
                <a:latin typeface="+mn-lt"/>
                <a:cs typeface="Arial" panose="020B0604020202020204" pitchFamily="34" charset="0"/>
              </a:rPr>
            </a:br>
            <a:endParaRPr lang="sr-Cyrl-RS" sz="2400" i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09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618488"/>
            <a:ext cx="7429500" cy="1028701"/>
          </a:xfrm>
        </p:spPr>
        <p:txBody>
          <a:bodyPr anchor="t">
            <a:noAutofit/>
          </a:bodyPr>
          <a:lstStyle/>
          <a:p>
            <a:r>
              <a:rPr lang="sr-Cyrl-RS" sz="2100" dirty="0">
                <a:latin typeface="+mn-lt"/>
                <a:cs typeface="Arial" panose="020B0604020202020204" pitchFamily="34" charset="0"/>
              </a:rPr>
              <a:t>- </a:t>
            </a:r>
            <a:r>
              <a:rPr lang="sr-Cyrl-RS" sz="21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формирање лабораторије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 за радиометријску старост би у овим условима био револуционаран искорак за српску геологију (у овом тренутку можда и нереалан искорак?)...</a:t>
            </a:r>
            <a:r>
              <a:rPr lang="en-US" sz="2100" dirty="0">
                <a:latin typeface="+mn-lt"/>
                <a:cs typeface="Arial" panose="020B0604020202020204" pitchFamily="34" charset="0"/>
              </a:rPr>
              <a:t> 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endParaRPr lang="sr-Latn-RS" sz="21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965566"/>
            <a:ext cx="7429500" cy="878984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Cyrl-RS" sz="2100" b="1" dirty="0">
                <a:solidFill>
                  <a:srgbClr val="FF0000"/>
                </a:solidFill>
                <a:cs typeface="Arial" panose="020B0604020202020204" pitchFamily="34" charset="0"/>
              </a:rPr>
              <a:t>кадар?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Cyrl-RS" sz="2100" b="1" dirty="0">
                <a:solidFill>
                  <a:srgbClr val="FF0000"/>
                </a:solidFill>
                <a:cs typeface="Arial" panose="020B0604020202020204" pitchFamily="34" charset="0"/>
              </a:rPr>
              <a:t>метода није оперативна без обученог кадра</a:t>
            </a:r>
            <a:endParaRPr lang="sr-Latn-RS" sz="21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56058" y="3086287"/>
            <a:ext cx="7429500" cy="144018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2100" cap="none" dirty="0">
                <a:latin typeface="+mn-lt"/>
                <a:cs typeface="Arial" panose="020B0604020202020204" pitchFamily="34" charset="0"/>
              </a:rPr>
              <a:t>- </a:t>
            </a:r>
            <a:r>
              <a:rPr lang="sr-Cyrl-RS" sz="2100" cap="none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вратити у оперативно стање поступак припреме </a:t>
            </a:r>
            <a:r>
              <a:rPr lang="sr-Cyrl-RS" sz="2100" cap="none" dirty="0">
                <a:latin typeface="+mn-lt"/>
                <a:cs typeface="Arial" panose="020B0604020202020204" pitchFamily="34" charset="0"/>
              </a:rPr>
              <a:t>геолошких узорака (у ГЗС) за примену хронометријских метода (лаб. у ближем или даљем окружењу) </a:t>
            </a:r>
            <a:r>
              <a:rPr lang="sr-Cyrl-RS" sz="2100" cap="none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на одговарајући ниво стандарда</a:t>
            </a:r>
            <a:r>
              <a:rPr lang="sr-Cyrl-RS" sz="2100" cap="none" dirty="0">
                <a:latin typeface="+mn-lt"/>
                <a:cs typeface="Arial" panose="020B0604020202020204" pitchFamily="34" charset="0"/>
              </a:rPr>
              <a:t>, = значајан корак и реално могућ.</a:t>
            </a:r>
            <a:endParaRPr lang="en-US" sz="21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792050" y="691956"/>
            <a:ext cx="7429500" cy="4874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Cyrl-RS" sz="2800" b="1" dirty="0">
                <a:cs typeface="Arial" panose="020B0604020202020204" pitchFamily="34" charset="0"/>
              </a:rPr>
              <a:t>К</a:t>
            </a:r>
            <a:r>
              <a:rPr lang="sr-Cyrl-RS" sz="2800" b="1" dirty="0" smtClean="0">
                <a:cs typeface="Arial" panose="020B0604020202020204" pitchFamily="34" charset="0"/>
              </a:rPr>
              <a:t>ако даље до података о старости ?</a:t>
            </a:r>
            <a:endParaRPr lang="en-US" sz="28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288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02886"/>
            <a:ext cx="7429500" cy="6125929"/>
          </a:xfrm>
        </p:spPr>
        <p:txBody>
          <a:bodyPr anchor="t">
            <a:noAutofit/>
          </a:bodyPr>
          <a:lstStyle/>
          <a:p>
            <a:r>
              <a:rPr lang="sr-Cyrl-RS" sz="2100" b="1" dirty="0">
                <a:latin typeface="+mn-lt"/>
                <a:cs typeface="Arial" panose="020B0604020202020204" pitchFamily="34" charset="0"/>
              </a:rPr>
              <a:t>Тренутно расположиве методе испитивања стена у лабораторији одељења за петрологију, минералогију и </a:t>
            </a:r>
            <a:r>
              <a:rPr lang="sr-Cyrl-RS" sz="2100" b="1" dirty="0" smtClean="0">
                <a:latin typeface="+mn-lt"/>
                <a:cs typeface="Arial" panose="020B0604020202020204" pitchFamily="34" charset="0"/>
              </a:rPr>
              <a:t>кристалографију:</a:t>
            </a:r>
            <a:r>
              <a:rPr lang="en-US" sz="21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100" dirty="0">
                <a:latin typeface="+mn-lt"/>
                <a:cs typeface="Arial" panose="020B0604020202020204" pitchFamily="34" charset="0"/>
              </a:rPr>
            </a:br>
            <a:r>
              <a:rPr lang="sr-Latn-R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2100" dirty="0">
                <a:latin typeface="+mn-lt"/>
                <a:cs typeface="Arial" panose="020B0604020202020204" pitchFamily="34" charset="0"/>
              </a:rPr>
            </a:b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1. </a:t>
            </a:r>
            <a:r>
              <a:rPr lang="sr-Cyrl-RS" sz="2000" b="1" dirty="0" smtClean="0">
                <a:latin typeface="+mn-lt"/>
                <a:cs typeface="Arial" panose="020B0604020202020204" pitchFamily="34" charset="0"/>
              </a:rPr>
              <a:t>детерминација </a:t>
            </a:r>
            <a:r>
              <a:rPr lang="sr-Cyrl-RS" sz="2000" b="1" dirty="0">
                <a:latin typeface="+mn-lt"/>
                <a:cs typeface="Arial" panose="020B0604020202020204" pitchFamily="34" charset="0"/>
              </a:rPr>
              <a:t>фосилног садржаја и старости стена</a:t>
            </a:r>
            <a:r>
              <a:rPr lang="sr-Latn-RS" sz="2000" dirty="0">
                <a:latin typeface="+mn-lt"/>
                <a:cs typeface="Arial" panose="020B0604020202020204" pitchFamily="34" charset="0"/>
              </a:rPr>
              <a:t>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на основу</a:t>
            </a:r>
            <a:r>
              <a:rPr lang="sr-Latn-RS" sz="2000" dirty="0">
                <a:latin typeface="+mn-lt"/>
                <a:cs typeface="Arial" panose="020B0604020202020204" pitchFamily="34" charset="0"/>
              </a:rPr>
              <a:t>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микропалеонтолошког садржаја: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latin typeface="+mn-lt"/>
                <a:cs typeface="Arial" panose="020B0604020202020204" pitchFamily="34" charset="0"/>
              </a:rPr>
            </a:br>
            <a:r>
              <a:rPr lang="sr-Latn-RS" sz="2000" dirty="0">
                <a:latin typeface="+mn-lt"/>
                <a:cs typeface="Arial" panose="020B0604020202020204" pitchFamily="34" charset="0"/>
              </a:rPr>
              <a:t>	-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из провидних препарата за везане стене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latin typeface="+mn-lt"/>
                <a:cs typeface="Arial" panose="020B0604020202020204" pitchFamily="34" charset="0"/>
              </a:rPr>
            </a:br>
            <a:r>
              <a:rPr lang="sr-Latn-RS" sz="2000" dirty="0">
                <a:latin typeface="+mn-lt"/>
                <a:cs typeface="Arial" panose="020B0604020202020204" pitchFamily="34" charset="0"/>
              </a:rPr>
              <a:t>	-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из шлем проба за невезане стене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latin typeface="+mn-lt"/>
                <a:cs typeface="Arial" panose="020B0604020202020204" pitchFamily="34" charset="0"/>
              </a:rPr>
            </a:b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	на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основу микропалеонтолошког</a:t>
            </a:r>
            <a:r>
              <a:rPr lang="sr-Latn-RS" sz="2000" dirty="0">
                <a:latin typeface="+mn-lt"/>
                <a:cs typeface="Arial" panose="020B0604020202020204" pitchFamily="34" charset="0"/>
              </a:rPr>
              <a:t>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садржаја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latin typeface="+mn-lt"/>
                <a:cs typeface="Arial" panose="020B0604020202020204" pitchFamily="34" charset="0"/>
              </a:rPr>
            </a:b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	на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основу макропалеонтолошког садржаја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latin typeface="+mn-lt"/>
                <a:cs typeface="Arial" panose="020B0604020202020204" pitchFamily="34" charset="0"/>
              </a:rPr>
            </a:b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	на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основу садржаја палино спектра</a:t>
            </a:r>
            <a:r>
              <a:rPr lang="sr-Latn-RS" sz="2000" dirty="0">
                <a:latin typeface="+mn-lt"/>
                <a:cs typeface="Arial" panose="020B0604020202020204" pitchFamily="34" charset="0"/>
              </a:rPr>
              <a:t>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из палео</a:t>
            </a:r>
            <a:r>
              <a:rPr lang="sr-Latn-RS" sz="2000" dirty="0" smtClean="0">
                <a:latin typeface="+mn-lt"/>
                <a:cs typeface="Arial" panose="020B0604020202020204" pitchFamily="34" charset="0"/>
              </a:rPr>
              <a:t>-</a:t>
            </a: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	палинолошких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препарата</a:t>
            </a:r>
            <a:r>
              <a:rPr lang="sr-Latn-RS" sz="2000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2000" dirty="0">
                <a:latin typeface="+mn-lt"/>
                <a:cs typeface="Arial" panose="020B0604020202020204" pitchFamily="34" charset="0"/>
              </a:rPr>
            </a:br>
            <a:r>
              <a:rPr lang="sr-Latn-RS" sz="2000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2000" dirty="0">
                <a:latin typeface="+mn-lt"/>
                <a:cs typeface="Arial" panose="020B0604020202020204" pitchFamily="34" charset="0"/>
              </a:rPr>
            </a:b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2. </a:t>
            </a:r>
            <a:r>
              <a:rPr lang="sr-Cyrl-RS" sz="2000" b="1" dirty="0" smtClean="0">
                <a:latin typeface="+mn-lt"/>
                <a:cs typeface="Arial" panose="020B0604020202020204" pitchFamily="34" charset="0"/>
              </a:rPr>
              <a:t>детерминација </a:t>
            </a:r>
            <a:r>
              <a:rPr lang="sr-Cyrl-RS" sz="2000" b="1" dirty="0">
                <a:latin typeface="+mn-lt"/>
                <a:cs typeface="Arial" panose="020B0604020202020204" pitchFamily="34" charset="0"/>
              </a:rPr>
              <a:t>палеоеколошких услова и депозици-оних средина стварања </a:t>
            </a:r>
            <a:r>
              <a:rPr lang="sr-Cyrl-RS" sz="2000" b="1" dirty="0" smtClean="0">
                <a:latin typeface="+mn-lt"/>
                <a:cs typeface="Arial" panose="020B0604020202020204" pitchFamily="34" charset="0"/>
              </a:rPr>
              <a:t>стена</a:t>
            </a:r>
            <a:br>
              <a:rPr lang="sr-Cyrl-RS" sz="2000" b="1" dirty="0" smtClean="0">
                <a:latin typeface="+mn-lt"/>
                <a:cs typeface="Arial" panose="020B0604020202020204" pitchFamily="34" charset="0"/>
              </a:rPr>
            </a:br>
            <a:r>
              <a:rPr lang="sr-Cyrl-RS" sz="20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sr-Cyrl-RS" sz="2000" b="1" dirty="0" smtClean="0">
                <a:latin typeface="+mn-lt"/>
                <a:cs typeface="Arial" panose="020B0604020202020204" pitchFamily="34" charset="0"/>
              </a:rPr>
            </a:br>
            <a:r>
              <a:rPr lang="sr-Cyrl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3</a:t>
            </a:r>
            <a:r>
              <a:rPr lang="sr-Cyrl-RS" sz="20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.</a:t>
            </a:r>
            <a:r>
              <a:rPr lang="sr-Latn-RS" sz="20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20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за магматске и метаморфне стене</a:t>
            </a:r>
            <a:r>
              <a:rPr lang="sr-Cyrl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петролошка анализа на основу провидних препарата </a:t>
            </a:r>
            <a:r>
              <a:rPr 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	-анализа минералног</a:t>
            </a:r>
            <a:r>
              <a:rPr lang="sr-Latn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састава и склопа</a:t>
            </a:r>
            <a:r>
              <a:rPr lang="sr-Latn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sr-Cyrl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процеса  	алтерација, те петрогенетска анализа (степен и врста 	метаморфизма, евенту. протолит), детерминација 	микрофација;</a:t>
            </a:r>
            <a:r>
              <a:rPr 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21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100" dirty="0">
                <a:latin typeface="+mn-lt"/>
                <a:cs typeface="Arial" panose="020B0604020202020204" pitchFamily="34" charset="0"/>
              </a:rPr>
            </a:br>
            <a:r>
              <a:rPr lang="en-US" sz="21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100" dirty="0">
                <a:latin typeface="+mn-lt"/>
                <a:cs typeface="Arial" panose="020B0604020202020204" pitchFamily="34" charset="0"/>
              </a:rPr>
            </a:br>
            <a:endParaRPr lang="en-US" sz="21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451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1" y="691737"/>
            <a:ext cx="7429500" cy="5910231"/>
          </a:xfrm>
        </p:spPr>
        <p:txBody>
          <a:bodyPr anchor="t">
            <a:noAutofit/>
          </a:bodyPr>
          <a:lstStyle/>
          <a:p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4</a:t>
            </a:r>
            <a:r>
              <a:rPr lang="sr-Cyrl-RS" sz="2000" b="1" dirty="0" smtClean="0">
                <a:latin typeface="+mn-lt"/>
                <a:cs typeface="Arial" panose="020B0604020202020204" pitchFamily="34" charset="0"/>
              </a:rPr>
              <a:t>. за </a:t>
            </a:r>
            <a:r>
              <a:rPr lang="sr-Cyrl-RS" sz="2000" b="1" dirty="0">
                <a:latin typeface="+mn-lt"/>
                <a:cs typeface="Arial" panose="020B0604020202020204" pitchFamily="34" charset="0"/>
              </a:rPr>
              <a:t>везане седиментне стене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 петролошка анализа провидних препарата 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latin typeface="+mn-lt"/>
                <a:cs typeface="Arial" panose="020B0604020202020204" pitchFamily="34" charset="0"/>
              </a:rPr>
            </a:br>
            <a:r>
              <a:rPr lang="sr-Cyrl-RS" sz="2000" dirty="0">
                <a:latin typeface="+mn-lt"/>
                <a:cs typeface="Arial" panose="020B0604020202020204" pitchFamily="34" charset="0"/>
              </a:rPr>
              <a:t>	-анализа састава и склопа</a:t>
            </a:r>
            <a:r>
              <a:rPr lang="sr-Latn-RS" sz="2000" dirty="0">
                <a:latin typeface="+mn-lt"/>
                <a:cs typeface="Arial" panose="020B0604020202020204" pitchFamily="34" charset="0"/>
              </a:rPr>
              <a:t>,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процеса алтерације, те </a:t>
            </a: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	детерминација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микрофација и депозиционих средина</a:t>
            </a: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;</a:t>
            </a:r>
            <a:br>
              <a:rPr lang="sr-Cyrl-RS" sz="2000" dirty="0" smtClean="0">
                <a:latin typeface="+mn-lt"/>
                <a:cs typeface="Arial" panose="020B0604020202020204" pitchFamily="34" charset="0"/>
              </a:rPr>
            </a:br>
            <a:r>
              <a:rPr lang="en-US" sz="20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latin typeface="+mn-lt"/>
                <a:cs typeface="Arial" panose="020B0604020202020204" pitchFamily="34" charset="0"/>
              </a:rPr>
            </a:b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5</a:t>
            </a:r>
            <a:r>
              <a:rPr lang="sr-Cyrl-RS" sz="2000" b="1" dirty="0" smtClean="0">
                <a:latin typeface="+mn-lt"/>
                <a:cs typeface="Arial" panose="020B0604020202020204" pitchFamily="34" charset="0"/>
              </a:rPr>
              <a:t>. за </a:t>
            </a:r>
            <a:r>
              <a:rPr lang="sr-Cyrl-RS" sz="2000" b="1" dirty="0">
                <a:latin typeface="+mn-lt"/>
                <a:cs typeface="Arial" panose="020B0604020202020204" pitchFamily="34" charset="0"/>
              </a:rPr>
              <a:t>невезане седиментне стене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: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latin typeface="+mn-lt"/>
                <a:cs typeface="Arial" panose="020B0604020202020204" pitchFamily="34" charset="0"/>
              </a:rPr>
            </a:br>
            <a:r>
              <a:rPr lang="sr-Latn-RS" sz="2000" dirty="0">
                <a:latin typeface="+mn-lt"/>
                <a:cs typeface="Arial" panose="020B0604020202020204" pitchFamily="34" charset="0"/>
              </a:rPr>
              <a:t>	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-гранулометријска анализа детерминација врсте </a:t>
            </a: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	невезаног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седимента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latin typeface="+mn-lt"/>
                <a:cs typeface="Arial" panose="020B0604020202020204" pitchFamily="34" charset="0"/>
              </a:rPr>
            </a:br>
            <a:r>
              <a:rPr lang="sr-Latn-RS" sz="2000" dirty="0">
                <a:latin typeface="+mn-lt"/>
                <a:cs typeface="Arial" panose="020B0604020202020204" pitchFamily="34" charset="0"/>
              </a:rPr>
              <a:t>	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-анализа шлиха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latin typeface="+mn-lt"/>
                <a:cs typeface="Arial" panose="020B0604020202020204" pitchFamily="34" charset="0"/>
              </a:rPr>
            </a:br>
            <a:r>
              <a:rPr lang="sr-Latn-RS" sz="2000" dirty="0">
                <a:latin typeface="+mn-lt"/>
                <a:cs typeface="Arial" panose="020B0604020202020204" pitchFamily="34" charset="0"/>
              </a:rPr>
              <a:t>	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-детерминација квалитативног и квантитативног </a:t>
            </a: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	садржаја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минерала тешке и лаке фракције</a:t>
            </a: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.</a:t>
            </a:r>
            <a:br>
              <a:rPr lang="sr-Cyrl-RS" sz="2000" dirty="0" smtClean="0">
                <a:latin typeface="+mn-lt"/>
                <a:cs typeface="Arial" panose="020B0604020202020204" pitchFamily="34" charset="0"/>
              </a:rPr>
            </a:b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	</a:t>
            </a:r>
            <a:r>
              <a:rPr lang="sr-Latn-RS" sz="20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-</a:t>
            </a:r>
            <a:r>
              <a:rPr lang="sr-Cyrl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детерминација матичне стене на основу минералне </a:t>
            </a:r>
            <a:r>
              <a:rPr lang="sr-Cyrl-RS" sz="20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	асоцијације</a:t>
            </a:r>
            <a:r>
              <a:rPr lang="sr-Latn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sr-Cyrl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начин транспорта минерала, на основу </a:t>
            </a:r>
            <a:r>
              <a:rPr lang="sr-Cyrl-RS" sz="20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	специфичних </a:t>
            </a:r>
            <a:r>
              <a:rPr lang="sr-Cyrl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особина и асоцијације минерала </a:t>
            </a:r>
            <a:r>
              <a:rPr lang="sr-Latn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Latn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Latn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	</a:t>
            </a:r>
            <a:r>
              <a:rPr lang="sr-Cyrl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-издвајање петролошких провинција</a:t>
            </a:r>
            <a:r>
              <a:rPr lang="sr-Cyrl-RS" sz="20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.</a:t>
            </a:r>
            <a:br>
              <a:rPr lang="sr-Cyrl-RS" sz="20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6. </a:t>
            </a:r>
            <a:r>
              <a:rPr lang="sr-Cyrl-RS" sz="20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рудна микроскопија</a:t>
            </a:r>
            <a:r>
              <a:rPr 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Latn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	</a:t>
            </a:r>
            <a:r>
              <a:rPr lang="sr-Cyrl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-</a:t>
            </a:r>
            <a:r>
              <a:rPr lang="sr-Cyrl-BA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детерминација рудних минерала и минералних </a:t>
            </a:r>
            <a:r>
              <a:rPr lang="sr-Cyrl-BA" sz="20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	парагенеза</a:t>
            </a:r>
            <a:r>
              <a:rPr 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Latn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	</a:t>
            </a:r>
            <a:r>
              <a:rPr lang="sr-Cyrl-R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-</a:t>
            </a:r>
            <a:r>
              <a:rPr lang="sr-Cyrl-BA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препарати везаних и невезаних стена (у плексигласу)</a:t>
            </a:r>
            <a:r>
              <a:rPr 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20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000" dirty="0">
                <a:latin typeface="+mn-lt"/>
                <a:cs typeface="Arial" panose="020B0604020202020204" pitchFamily="34" charset="0"/>
              </a:rPr>
            </a:br>
            <a:endParaRPr lang="en-US" sz="20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562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43074"/>
            <a:ext cx="7429500" cy="5126790"/>
          </a:xfrm>
        </p:spPr>
        <p:txBody>
          <a:bodyPr anchor="t">
            <a:normAutofit/>
          </a:bodyPr>
          <a:lstStyle/>
          <a:p>
            <a:r>
              <a:rPr lang="sr-Cyrl-BA" sz="2100" b="1" dirty="0">
                <a:latin typeface="+mn-lt"/>
                <a:cs typeface="Arial" panose="020B0604020202020204" pitchFamily="34" charset="0"/>
              </a:rPr>
              <a:t>Припрема</a:t>
            </a:r>
            <a:br>
              <a:rPr lang="sr-Cyrl-BA" sz="2100" b="1" dirty="0">
                <a:latin typeface="+mn-lt"/>
                <a:cs typeface="Arial" panose="020B0604020202020204" pitchFamily="34" charset="0"/>
              </a:rPr>
            </a:br>
            <a:r>
              <a:rPr lang="sr-Cyrl-BA" sz="21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1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 smtClean="0">
                <a:latin typeface="+mn-lt"/>
                <a:cs typeface="Arial" panose="020B0604020202020204" pitchFamily="34" charset="0"/>
              </a:rPr>
              <a:t>1. </a:t>
            </a:r>
            <a:r>
              <a:rPr lang="sr-Cyrl-BA" sz="2100" dirty="0" smtClean="0">
                <a:latin typeface="+mn-lt"/>
                <a:cs typeface="Arial" panose="020B0604020202020204" pitchFamily="34" charset="0"/>
              </a:rPr>
              <a:t>израда </a:t>
            </a:r>
            <a:r>
              <a:rPr lang="sr-Cyrl-BA" sz="2100" dirty="0">
                <a:latin typeface="+mn-lt"/>
                <a:cs typeface="Arial" panose="020B0604020202020204" pitchFamily="34" charset="0"/>
              </a:rPr>
              <a:t>провидних препарата, препарата за палинологију, препарата за рудну микроскопију, издвајање минерала тешким течностима, магнетна сепарација,</a:t>
            </a:r>
            <a:r>
              <a:rPr lang="en-US" sz="21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 smtClean="0">
                <a:latin typeface="+mn-lt"/>
                <a:cs typeface="Arial" panose="020B0604020202020204" pitchFamily="34" charset="0"/>
              </a:rPr>
              <a:t>2. </a:t>
            </a:r>
            <a:r>
              <a:rPr lang="sr-Cyrl-BA" sz="2100" dirty="0" smtClean="0">
                <a:latin typeface="+mn-lt"/>
                <a:cs typeface="Arial" panose="020B0604020202020204" pitchFamily="34" charset="0"/>
              </a:rPr>
              <a:t>сечење </a:t>
            </a:r>
            <a:r>
              <a:rPr lang="sr-Cyrl-BA" sz="2100" dirty="0">
                <a:latin typeface="+mn-lt"/>
                <a:cs typeface="Arial" panose="020B0604020202020204" pitchFamily="34" charset="0"/>
              </a:rPr>
              <a:t>и глачање плочица стена одређених димензија,</a:t>
            </a:r>
            <a:r>
              <a:rPr lang="en-US" sz="21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100" dirty="0">
                <a:latin typeface="+mn-lt"/>
                <a:cs typeface="Arial" panose="020B0604020202020204" pitchFamily="34" charset="0"/>
              </a:rPr>
            </a:br>
            <a:r>
              <a:rPr lang="sr-Cyrl-BA" sz="2100" dirty="0">
                <a:latin typeface="+mn-lt"/>
                <a:cs typeface="Arial" panose="020B0604020202020204" pitchFamily="34" charset="0"/>
              </a:rPr>
              <a:t>припрема препарата за </a:t>
            </a:r>
            <a:r>
              <a:rPr lang="sr-Latn-RS" sz="2100" dirty="0">
                <a:latin typeface="+mn-lt"/>
                <a:cs typeface="Arial" panose="020B0604020202020204" pitchFamily="34" charset="0"/>
              </a:rPr>
              <a:t>SEM 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(микроанализу)</a:t>
            </a:r>
            <a:r>
              <a:rPr lang="en-US" sz="21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r>
              <a:rPr lang="sr-Cyrl-BA" sz="2100" b="1" dirty="0">
                <a:latin typeface="+mn-lt"/>
                <a:cs typeface="Arial" panose="020B0604020202020204" pitchFamily="34" charset="0"/>
              </a:rPr>
              <a:t>И</a:t>
            </a:r>
            <a:r>
              <a:rPr lang="sr-Cyrl-BA" sz="2100" b="1" dirty="0" smtClean="0">
                <a:latin typeface="+mn-lt"/>
                <a:cs typeface="Arial" panose="020B0604020202020204" pitchFamily="34" charset="0"/>
              </a:rPr>
              <a:t>зрада </a:t>
            </a:r>
            <a:r>
              <a:rPr lang="sr-Cyrl-BA" sz="2100" b="1" dirty="0">
                <a:latin typeface="+mn-lt"/>
                <a:cs typeface="Arial" panose="020B0604020202020204" pitchFamily="34" charset="0"/>
              </a:rPr>
              <a:t>специјалистичких извештаја </a:t>
            </a:r>
            <a:r>
              <a:rPr lang="sr-Cyrl-BA" sz="21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sr-Cyrl-BA" sz="2100" b="1" dirty="0" smtClean="0">
                <a:latin typeface="+mn-lt"/>
                <a:cs typeface="Arial" panose="020B0604020202020204" pitchFamily="34" charset="0"/>
              </a:rPr>
            </a:br>
            <a:r>
              <a:rPr lang="sr-Cyrl-BA" sz="2100" dirty="0" smtClean="0">
                <a:latin typeface="+mn-lt"/>
                <a:cs typeface="Arial" panose="020B0604020202020204" pitchFamily="34" charset="0"/>
              </a:rPr>
              <a:t>у </a:t>
            </a:r>
            <a:r>
              <a:rPr lang="sr-Cyrl-BA" sz="2100" dirty="0">
                <a:latin typeface="+mn-lt"/>
                <a:cs typeface="Arial" panose="020B0604020202020204" pitchFamily="34" charset="0"/>
              </a:rPr>
              <a:t>складу са захтевима различитих пројеката</a:t>
            </a:r>
            <a:r>
              <a:rPr lang="sr-Cyrl-BA" sz="2100" dirty="0" smtClean="0">
                <a:latin typeface="+mn-lt"/>
                <a:cs typeface="Arial" panose="020B0604020202020204" pitchFamily="34" charset="0"/>
              </a:rPr>
              <a:t>:</a:t>
            </a:r>
            <a:br>
              <a:rPr lang="sr-Cyrl-BA" sz="2100" dirty="0" smtClean="0">
                <a:latin typeface="+mn-lt"/>
                <a:cs typeface="Arial" panose="020B0604020202020204" pitchFamily="34" charset="0"/>
              </a:rPr>
            </a:br>
            <a:r>
              <a:rPr lang="en-US" sz="2100" dirty="0">
                <a:latin typeface="+mn-lt"/>
                <a:cs typeface="Arial" panose="020B0604020202020204" pitchFamily="34" charset="0"/>
              </a:rPr>
              <a:t/>
            </a:r>
            <a:br>
              <a:rPr lang="en-U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 smtClean="0">
                <a:latin typeface="+mn-lt"/>
                <a:cs typeface="Arial" panose="020B0604020202020204" pitchFamily="34" charset="0"/>
              </a:rPr>
              <a:t>1. </a:t>
            </a:r>
            <a:r>
              <a:rPr lang="sr-Cyrl-BA" sz="2100" dirty="0" smtClean="0">
                <a:latin typeface="+mn-lt"/>
                <a:cs typeface="Arial" panose="020B0604020202020204" pitchFamily="34" charset="0"/>
              </a:rPr>
              <a:t>литофацијалне </a:t>
            </a:r>
            <a:r>
              <a:rPr lang="sr-Cyrl-BA" sz="2100" dirty="0">
                <a:latin typeface="+mn-lt"/>
                <a:cs typeface="Arial" panose="020B0604020202020204" pitchFamily="34" charset="0"/>
              </a:rPr>
              <a:t>анализе, </a:t>
            </a:r>
            <a:r>
              <a:rPr lang="sr-Cyrl-BA" sz="21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sr-Cyrl-BA" sz="2100" dirty="0" smtClean="0">
                <a:latin typeface="+mn-lt"/>
                <a:cs typeface="Arial" panose="020B0604020202020204" pitchFamily="34" charset="0"/>
              </a:rPr>
            </a:br>
            <a:r>
              <a:rPr lang="sr-Cyrl-BA" sz="2100" dirty="0" smtClean="0">
                <a:latin typeface="+mn-lt"/>
                <a:cs typeface="Arial" panose="020B0604020202020204" pitchFamily="34" charset="0"/>
              </a:rPr>
              <a:t>2. биофацијалне </a:t>
            </a:r>
            <a:r>
              <a:rPr lang="sr-Cyrl-BA" sz="2100" dirty="0">
                <a:latin typeface="+mn-lt"/>
                <a:cs typeface="Arial" panose="020B0604020202020204" pitchFamily="34" charset="0"/>
              </a:rPr>
              <a:t>анализе, </a:t>
            </a:r>
            <a:r>
              <a:rPr lang="sr-Cyrl-BA" sz="21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sr-Cyrl-BA" sz="2100" dirty="0" smtClean="0">
                <a:latin typeface="+mn-lt"/>
                <a:cs typeface="Arial" panose="020B0604020202020204" pitchFamily="34" charset="0"/>
              </a:rPr>
            </a:br>
            <a:r>
              <a:rPr lang="sr-Cyrl-BA" sz="2100" dirty="0" smtClean="0">
                <a:latin typeface="+mn-lt"/>
                <a:cs typeface="Arial" panose="020B0604020202020204" pitchFamily="34" charset="0"/>
              </a:rPr>
              <a:t>3. биостратиграфске </a:t>
            </a:r>
            <a:r>
              <a:rPr lang="sr-Cyrl-BA" sz="2100" dirty="0">
                <a:latin typeface="+mn-lt"/>
                <a:cs typeface="Arial" panose="020B0604020202020204" pitchFamily="34" charset="0"/>
              </a:rPr>
              <a:t>и палеоеколошке анализе, </a:t>
            </a:r>
            <a:r>
              <a:rPr lang="sr-Cyrl-BA" sz="21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sr-Cyrl-BA" sz="2100" dirty="0" smtClean="0">
                <a:latin typeface="+mn-lt"/>
                <a:cs typeface="Arial" panose="020B0604020202020204" pitchFamily="34" charset="0"/>
              </a:rPr>
            </a:br>
            <a:r>
              <a:rPr lang="sr-Cyrl-BA" sz="2100" dirty="0" smtClean="0">
                <a:latin typeface="+mn-lt"/>
                <a:cs typeface="Arial" panose="020B0604020202020204" pitchFamily="34" charset="0"/>
              </a:rPr>
              <a:t>4. детерминације </a:t>
            </a:r>
            <a:r>
              <a:rPr lang="sr-Cyrl-BA" sz="2100" dirty="0">
                <a:latin typeface="+mn-lt"/>
                <a:cs typeface="Arial" panose="020B0604020202020204" pitchFamily="34" charset="0"/>
              </a:rPr>
              <a:t>депозиционих средина, </a:t>
            </a:r>
            <a:r>
              <a:rPr lang="sr-Cyrl-BA" sz="21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sr-Cyrl-BA" sz="2100" dirty="0" smtClean="0">
                <a:latin typeface="+mn-lt"/>
                <a:cs typeface="Arial" panose="020B0604020202020204" pitchFamily="34" charset="0"/>
              </a:rPr>
            </a:br>
            <a:r>
              <a:rPr lang="sr-Cyrl-BA" sz="2100" dirty="0" smtClean="0">
                <a:latin typeface="+mn-lt"/>
                <a:cs typeface="Arial" panose="020B0604020202020204" pitchFamily="34" charset="0"/>
              </a:rPr>
              <a:t>5. различите </a:t>
            </a:r>
            <a:r>
              <a:rPr lang="sr-Cyrl-BA" sz="2100" dirty="0">
                <a:latin typeface="+mn-lt"/>
                <a:cs typeface="Arial" panose="020B0604020202020204" pitchFamily="34" charset="0"/>
              </a:rPr>
              <a:t>врсте геохемијских интерпретација,</a:t>
            </a:r>
            <a:endParaRPr lang="en-US" sz="21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852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770" y="2022532"/>
            <a:ext cx="7849030" cy="2311344"/>
          </a:xfrm>
          <a:solidFill>
            <a:schemeClr val="bg2">
              <a:lumMod val="90000"/>
            </a:schemeClr>
          </a:solidFill>
        </p:spPr>
        <p:txBody>
          <a:bodyPr anchor="t">
            <a:noAutofit/>
          </a:bodyPr>
          <a:lstStyle/>
          <a:p>
            <a:pPr algn="ctr"/>
            <a:r>
              <a:rPr lang="sr-Cyrl-RS" sz="3600" b="1" dirty="0" smtClean="0">
                <a:latin typeface="+mn-lt"/>
                <a:cs typeface="Arial" panose="020B0604020202020204" pitchFamily="34" charset="0"/>
              </a:rPr>
              <a:t>Шта </a:t>
            </a:r>
            <a:r>
              <a:rPr lang="sr-Cyrl-RS" sz="3600" b="1" dirty="0">
                <a:latin typeface="+mn-lt"/>
                <a:cs typeface="Arial" panose="020B0604020202020204" pitchFamily="34" charset="0"/>
              </a:rPr>
              <a:t>је </a:t>
            </a:r>
            <a:r>
              <a:rPr lang="sr-Cyrl-RS" sz="3600" b="1" dirty="0" smtClean="0">
                <a:latin typeface="+mn-lt"/>
                <a:cs typeface="Arial" panose="020B0604020202020204" pitchFamily="34" charset="0"/>
              </a:rPr>
              <a:t>потребно </a:t>
            </a:r>
            <a:r>
              <a:rPr lang="sr-Cyrl-RS" sz="3600" b="1" dirty="0">
                <a:latin typeface="+mn-lt"/>
                <a:cs typeface="Arial" panose="020B0604020202020204" pitchFamily="34" charset="0"/>
              </a:rPr>
              <a:t>набавити од опреме </a:t>
            </a:r>
            <a:r>
              <a:rPr lang="sr-Cyrl-RS" sz="28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sr-Cyrl-RS" sz="2800" dirty="0" smtClean="0">
                <a:latin typeface="+mn-lt"/>
                <a:cs typeface="Arial" panose="020B0604020202020204" pitchFamily="34" charset="0"/>
              </a:rPr>
            </a:br>
            <a:r>
              <a:rPr lang="sr-Cyrl-RS" sz="2800" dirty="0" smtClean="0">
                <a:latin typeface="+mn-lt"/>
                <a:cs typeface="Arial" panose="020B0604020202020204" pitchFamily="34" charset="0"/>
              </a:rPr>
              <a:t>да </a:t>
            </a:r>
            <a:r>
              <a:rPr lang="sr-Cyrl-RS" sz="2800" dirty="0">
                <a:latin typeface="+mn-lt"/>
                <a:cs typeface="Arial" panose="020B0604020202020204" pitchFamily="34" charset="0"/>
              </a:rPr>
              <a:t>би се нешто битних метода задржало, побољшало или увело у праксу у ГЗС а све у циљу подизања квалитета интерпретације података у изради актуелних гк-, мк-, гхк- и других карата?</a:t>
            </a:r>
            <a:endParaRPr lang="en-US" sz="28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994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314" y="389038"/>
            <a:ext cx="8147509" cy="6066625"/>
          </a:xfrm>
        </p:spPr>
        <p:txBody>
          <a:bodyPr anchor="t">
            <a:noAutofit/>
          </a:bodyPr>
          <a:lstStyle/>
          <a:p>
            <a:r>
              <a:rPr lang="sr-Cyrl-RS" sz="1800" dirty="0">
                <a:latin typeface="+mn-lt"/>
                <a:cs typeface="Arial" panose="020B0604020202020204" pitchFamily="34" charset="0"/>
              </a:rPr>
              <a:t>- </a:t>
            </a:r>
            <a:r>
              <a:rPr lang="sr-Latn-RS" sz="1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XRF</a:t>
            </a:r>
            <a:r>
              <a:rPr lang="sr-Cyrl-RS" sz="1800" dirty="0">
                <a:latin typeface="+mn-lt"/>
                <a:cs typeface="Arial" panose="020B0604020202020204" pitchFamily="34" charset="0"/>
              </a:rPr>
              <a:t> </a:t>
            </a:r>
            <a:r>
              <a:rPr lang="sr-Cyrl-RS" sz="1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(рендгенска флуоресценција)</a:t>
            </a:r>
            <a:r>
              <a:rPr lang="sr-Latn-RS" sz="1800" dirty="0">
                <a:latin typeface="+mn-lt"/>
                <a:cs typeface="Arial" panose="020B0604020202020204" pitchFamily="34" charset="0"/>
              </a:rPr>
              <a:t> </a:t>
            </a:r>
            <a:r>
              <a:rPr lang="sr-Cyrl-RS" sz="1800" dirty="0">
                <a:latin typeface="+mn-lt"/>
                <a:cs typeface="Arial" panose="020B0604020202020204" pitchFamily="34" charset="0"/>
              </a:rPr>
              <a:t>за хемијску анализу садржаја макро- и микроелемената – стационарни и преносни инструменти – приоритет (поуздана и ефикасна метода)</a:t>
            </a:r>
            <a:r>
              <a:rPr lang="sr-Latn-RS" sz="1800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1800" dirty="0"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1800" dirty="0"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latin typeface="+mn-lt"/>
                <a:cs typeface="Arial" panose="020B0604020202020204" pitchFamily="34" charset="0"/>
              </a:rPr>
              <a:t>- </a:t>
            </a:r>
            <a:r>
              <a:rPr lang="sr-Cyrl-RS" sz="1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петрографски микроскопи</a:t>
            </a:r>
            <a:r>
              <a:rPr lang="sr-Latn-RS" sz="1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1800" dirty="0">
                <a:latin typeface="+mn-lt"/>
                <a:cs typeface="Arial" panose="020B0604020202020204" pitchFamily="34" charset="0"/>
              </a:rPr>
              <a:t>нови, са лед</a:t>
            </a:r>
            <a:r>
              <a:rPr lang="sr-Latn-RS" sz="1800" dirty="0">
                <a:latin typeface="+mn-lt"/>
                <a:cs typeface="Arial" panose="020B0604020202020204" pitchFamily="34" charset="0"/>
              </a:rPr>
              <a:t> </a:t>
            </a:r>
            <a:r>
              <a:rPr lang="sr-Cyrl-RS" sz="1800" dirty="0">
                <a:latin typeface="+mn-lt"/>
                <a:cs typeface="Arial" panose="020B0604020202020204" pitchFamily="34" charset="0"/>
              </a:rPr>
              <a:t>светлом + резервни делови (лампе) за старе моделе</a:t>
            </a:r>
            <a:br>
              <a:rPr lang="sr-Cyrl-RS" sz="1800" dirty="0"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1800" dirty="0"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latin typeface="+mn-lt"/>
                <a:cs typeface="Arial" panose="020B0604020202020204" pitchFamily="34" charset="0"/>
              </a:rPr>
              <a:t>- </a:t>
            </a:r>
            <a:r>
              <a:rPr lang="sr-Latn-RS" sz="1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XRD</a:t>
            </a:r>
            <a:r>
              <a:rPr lang="sr-Latn-RS" sz="18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1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(рендгенска дифракција)</a:t>
            </a:r>
            <a:r>
              <a:rPr lang="sr-Cyrl-RS" sz="1800" dirty="0">
                <a:latin typeface="+mn-lt"/>
                <a:cs typeface="Arial" panose="020B0604020202020204" pitchFamily="34" charset="0"/>
              </a:rPr>
              <a:t>-минералошка мет.</a:t>
            </a:r>
            <a:r>
              <a:rPr lang="sr-Latn-RS" sz="1800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1800" dirty="0"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latin typeface="+mn-lt"/>
                <a:cs typeface="Arial" panose="020B0604020202020204" pitchFamily="34" charset="0"/>
              </a:rPr>
              <a:t>недеструктивна аналитичка метода која омогућава брзо добијање информација о </a:t>
            </a:r>
            <a:r>
              <a:rPr lang="sr-Cyrl-CS" sz="1800" dirty="0">
                <a:latin typeface="+mn-lt"/>
                <a:cs typeface="Arial" panose="020B0604020202020204" pitchFamily="34" charset="0"/>
              </a:rPr>
              <a:t>минералним </a:t>
            </a:r>
            <a:r>
              <a:rPr lang="sr-Cyrl-RS" sz="1800" dirty="0">
                <a:latin typeface="+mn-lt"/>
                <a:cs typeface="Arial" panose="020B0604020202020204" pitchFamily="34" charset="0"/>
              </a:rPr>
              <a:t>фазама и структури кристалне материје</a:t>
            </a:r>
            <a:r>
              <a:rPr lang="sr-Cyrl-RS" sz="1800" dirty="0">
                <a:latin typeface="+mn-lt"/>
              </a:rPr>
              <a:t>, </a:t>
            </a:r>
            <a:r>
              <a:rPr lang="sr-Cyrl-RS" sz="1800" dirty="0">
                <a:latin typeface="+mn-lt"/>
                <a:cs typeface="Arial" panose="020B0604020202020204" pitchFamily="34" charset="0"/>
              </a:rPr>
              <a:t>даје резултате високог квалитета у широком опсегу истраживачких примена укључујући </a:t>
            </a:r>
            <a:r>
              <a:rPr lang="sr-Cyrl-CS" sz="1800" dirty="0">
                <a:latin typeface="+mn-lt"/>
                <a:cs typeface="Arial" panose="020B0604020202020204" pitchFamily="34" charset="0"/>
              </a:rPr>
              <a:t>геологију</a:t>
            </a:r>
            <a:r>
              <a:rPr lang="sr-Cyrl-CS" sz="1800" dirty="0" smtClean="0">
                <a:latin typeface="+mn-lt"/>
                <a:cs typeface="Arial" panose="020B0604020202020204" pitchFamily="34" charset="0"/>
              </a:rPr>
              <a:t>,</a:t>
            </a:r>
            <a:br>
              <a:rPr lang="sr-Cyrl-CS" sz="1800" dirty="0" smtClean="0">
                <a:latin typeface="+mn-lt"/>
                <a:cs typeface="Arial" panose="020B0604020202020204" pitchFamily="34" charset="0"/>
              </a:rPr>
            </a:br>
            <a:r>
              <a:rPr lang="sr-Cyrl-CS" sz="1800" dirty="0">
                <a:latin typeface="+mn-lt"/>
                <a:cs typeface="Arial" panose="020B0604020202020204" pitchFamily="34" charset="0"/>
              </a:rPr>
              <a:t/>
            </a:r>
            <a:br>
              <a:rPr lang="sr-Cyrl-CS" sz="1800" dirty="0"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- </a:t>
            </a:r>
            <a:r>
              <a:rPr lang="sr-Latn-RS" sz="1800" b="1" dirty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  <a:t>mikroRaman</a:t>
            </a:r>
            <a:r>
              <a:rPr lang="sr-Latn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-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микроскопија са спектроскопијом</a:t>
            </a:r>
            <a:r>
              <a:rPr lang="sr-Latn-RS" sz="1800" dirty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Latn-R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(UV, VIS, N-IR)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-минералошка мет.</a:t>
            </a:r>
            <a:r>
              <a:rPr lang="sr-Latn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(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са добром библиотеком – базом података); детекција молекуларне вибрације у ковалентним везама или функционалним групама у зависности од апсорпције</a:t>
            </a:r>
            <a:r>
              <a:rPr 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зрачења на одређеним фреквенцијама.</a:t>
            </a:r>
            <a:b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Latn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-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Latn-RS" sz="1800" b="1" dirty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  <a:t>FTIR</a:t>
            </a:r>
            <a:r>
              <a:rPr lang="sr-Latn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-</a:t>
            </a:r>
            <a:r>
              <a:rPr lang="sr-Cyrl-R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(</a:t>
            </a:r>
            <a:r>
              <a:rPr lang="sr-Latn-R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IR</a:t>
            </a:r>
            <a:r>
              <a:rPr lang="sr-Cyrl-R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-спектроскопија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)</a:t>
            </a:r>
            <a:r>
              <a:rPr lang="sr-Latn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допуњује се са </a:t>
            </a:r>
            <a:r>
              <a:rPr lang="sr-Latn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Raman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-методом минералошка мет.</a:t>
            </a:r>
            <a:r>
              <a:rPr lang="sr-Latn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;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могу се проценити садржаји минералних група и органских састојака (у %), укључујући карбонате, кварц, фелдспате и глине</a:t>
            </a:r>
            <a:r>
              <a:rPr lang="sr-Latn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;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детекција молекуларне вибрације у ковалентним везама или функционалним групама у зависности од апсорпције</a:t>
            </a:r>
            <a:r>
              <a:rPr 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IR 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зрачења на одређеним фреквенцијама.</a:t>
            </a:r>
            <a:r>
              <a:rPr lang="sr-Latn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Latn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- </a:t>
            </a:r>
            <a:r>
              <a:rPr lang="sr-Cyrl-RS" sz="1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ласерски </a:t>
            </a:r>
            <a:r>
              <a:rPr lang="sr-Cyrl-RS" sz="1800" b="1" dirty="0" err="1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дифрактометар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за </a:t>
            </a:r>
            <a:r>
              <a:rPr lang="sr-Cyrl-RS" sz="180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гранулометријску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анализу</a:t>
            </a:r>
            <a:b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Cyrl-CS" sz="1800" dirty="0">
                <a:latin typeface="+mn-lt"/>
                <a:cs typeface="Arial" panose="020B0604020202020204" pitchFamily="34" charset="0"/>
              </a:rPr>
              <a:t/>
            </a:r>
            <a:br>
              <a:rPr lang="sr-Cyrl-CS" sz="1800" dirty="0">
                <a:latin typeface="+mn-lt"/>
                <a:cs typeface="Arial" panose="020B0604020202020204" pitchFamily="34" charset="0"/>
              </a:rPr>
            </a:br>
            <a:r>
              <a:rPr lang="sr-Cyrl-CS" sz="1800" dirty="0">
                <a:latin typeface="+mn-lt"/>
                <a:cs typeface="Arial" panose="020B0604020202020204" pitchFamily="34" charset="0"/>
              </a:rPr>
              <a:t/>
            </a:r>
            <a:br>
              <a:rPr lang="sr-Cyrl-CS" sz="1800" dirty="0">
                <a:latin typeface="+mn-lt"/>
                <a:cs typeface="Arial" panose="020B0604020202020204" pitchFamily="34" charset="0"/>
              </a:rPr>
            </a:br>
            <a:endParaRPr lang="en-US" sz="18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5433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618" y="310896"/>
            <a:ext cx="7702726" cy="6263640"/>
          </a:xfrm>
        </p:spPr>
        <p:txBody>
          <a:bodyPr anchor="t">
            <a:noAutofit/>
          </a:bodyPr>
          <a:lstStyle/>
          <a:p>
            <a:r>
              <a:rPr lang="sr-Cyrl-RS" sz="1800" dirty="0">
                <a:latin typeface="+mn-lt"/>
                <a:cs typeface="Arial" panose="020B0604020202020204" pitchFamily="34" charset="0"/>
              </a:rPr>
              <a:t>- </a:t>
            </a:r>
            <a:r>
              <a:rPr lang="sr-Cyrl-RS" sz="1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Калциметрија</a:t>
            </a:r>
            <a:r>
              <a:rPr lang="sr-Cyrl-RS" sz="1800" dirty="0">
                <a:latin typeface="+mn-lt"/>
                <a:cs typeface="Arial" panose="020B0604020202020204" pitchFamily="34" charset="0"/>
              </a:rPr>
              <a:t> врло једноставна и брза семиквантитативна метода за одређивање укупних карбоната у стени на основу ослобођене запремине </a:t>
            </a:r>
            <a:r>
              <a:rPr lang="en-US" sz="1800" dirty="0">
                <a:latin typeface="+mn-lt"/>
                <a:cs typeface="Arial" panose="020B0604020202020204" pitchFamily="34" charset="0"/>
              </a:rPr>
              <a:t>CO</a:t>
            </a:r>
            <a:r>
              <a:rPr lang="en-US" sz="1800" baseline="-25000" dirty="0">
                <a:latin typeface="+mn-lt"/>
                <a:cs typeface="Arial" panose="020B0604020202020204" pitchFamily="34" charset="0"/>
              </a:rPr>
              <a:t>2</a:t>
            </a:r>
            <a:r>
              <a:rPr lang="sr-Cyrl-RS" sz="1800" dirty="0">
                <a:latin typeface="+mn-lt"/>
                <a:cs typeface="Arial" panose="020B0604020202020204" pitchFamily="34" charset="0"/>
              </a:rPr>
              <a:t>.</a:t>
            </a:r>
            <a:br>
              <a:rPr lang="sr-Cyrl-RS" sz="1800" dirty="0"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1800" dirty="0"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latin typeface="+mn-lt"/>
                <a:cs typeface="Arial" panose="020B0604020202020204" pitchFamily="34" charset="0"/>
              </a:rPr>
              <a:t>- </a:t>
            </a:r>
            <a:r>
              <a:rPr lang="sr-Cyrl-RS" sz="1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Комплексометрија </a:t>
            </a:r>
            <a:r>
              <a:rPr lang="sr-Cyrl-RS" sz="1800" dirty="0">
                <a:latin typeface="+mn-lt"/>
                <a:cs typeface="Arial" panose="020B0604020202020204" pitchFamily="34" charset="0"/>
              </a:rPr>
              <a:t>брза и јефтина волуметријска метода за прецизну детерминацију садржаја калцитске и доломитске компоненте у стени; врло је важна метода јер су карбонати ретко чисти, често имају примеса глиновитих минерала, песковите или органске компоненте.</a:t>
            </a:r>
            <a:r>
              <a:rPr lang="sr-Latn-RS" sz="1800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1800" dirty="0"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1800" dirty="0"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latin typeface="+mn-lt"/>
                <a:cs typeface="Arial" panose="020B0604020202020204" pitchFamily="34" charset="0"/>
              </a:rPr>
              <a:t>- </a:t>
            </a:r>
            <a:r>
              <a:rPr lang="sr-Latn-RS" sz="1800" b="1" dirty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  <a:t>DTA</a:t>
            </a:r>
            <a:r>
              <a:rPr lang="sr-Cyrl-RS" sz="1800" dirty="0">
                <a:latin typeface="+mn-lt"/>
                <a:cs typeface="Arial" panose="020B0604020202020204" pitchFamily="34" charset="0"/>
              </a:rPr>
              <a:t>-диференцијално-термичка анализа доказано добра техника за одређивање минерала глина, карбоната, боксита, органске материје, гипса, хидроксида, сулфата, оксида…</a:t>
            </a:r>
            <a:br>
              <a:rPr lang="sr-Cyrl-RS" sz="1800" dirty="0"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latin typeface="+mn-lt"/>
                <a:cs typeface="Arial" panose="020B0604020202020204" pitchFamily="34" charset="0"/>
              </a:rPr>
              <a:t> </a:t>
            </a:r>
            <a:br>
              <a:rPr lang="sr-Cyrl-RS" sz="1800" dirty="0"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latin typeface="+mn-lt"/>
                <a:cs typeface="Arial" panose="020B0604020202020204" pitchFamily="34" charset="0"/>
              </a:rPr>
              <a:t>- </a:t>
            </a:r>
            <a:r>
              <a:rPr lang="sr-Latn-RS" sz="1800" b="1" dirty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  <a:t>TGA</a:t>
            </a:r>
            <a:r>
              <a:rPr lang="sr-Cyrl-RS" sz="1800" dirty="0">
                <a:latin typeface="+mn-lt"/>
                <a:cs typeface="Arial" panose="020B0604020202020204" pitchFamily="34" charset="0"/>
              </a:rPr>
              <a:t>-</a:t>
            </a:r>
            <a:r>
              <a:rPr lang="sr-Cyrl-RS" sz="1800" dirty="0" err="1">
                <a:latin typeface="+mn-lt"/>
                <a:cs typeface="Arial" panose="020B0604020202020204" pitchFamily="34" charset="0"/>
              </a:rPr>
              <a:t>термо-гравиметријска</a:t>
            </a:r>
            <a:r>
              <a:rPr lang="sr-Cyrl-RS" sz="1800" dirty="0">
                <a:latin typeface="+mn-lt"/>
                <a:cs typeface="Arial" panose="020B0604020202020204" pitchFamily="34" charset="0"/>
              </a:rPr>
              <a:t> анализа</a:t>
            </a:r>
            <a:r>
              <a:rPr lang="sr-Cyrl-RS" sz="1800" b="1" dirty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1800" b="1" dirty="0" smtClean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Cyrl-RS" sz="1800" b="1" dirty="0" smtClean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1800" b="1" dirty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Cyrl-RS" sz="1800" b="1" dirty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</a:br>
            <a:r>
              <a:rPr lang="sr-Latn-RS" sz="1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ICP-MS</a:t>
            </a:r>
            <a:r>
              <a:rPr lang="sr-Latn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(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масена спектрометрија</a:t>
            </a:r>
            <a:r>
              <a:rPr lang="sr-Latn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)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– примена ове методе је </a:t>
            </a:r>
            <a:r>
              <a:rPr lang="sr-Cyrl-RS" sz="1800" u="sng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неопходна за одређивање садржаја разних изотопа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елемената (радиогених и/или стабилних изотопа); израчунавањем разних изотопских односа долазимо до неопходних података </a:t>
            </a:r>
            <a:r>
              <a:rPr lang="sr-Cyrl-RS" sz="1800" u="sng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који се користе у интерпретацији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: 	</a:t>
            </a:r>
            <a:b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	1) </a:t>
            </a:r>
            <a:r>
              <a:rPr lang="sr-Cyrl-RS" sz="1800" u="sng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геохемијског карактера извора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(петрогенетске карактеристике средине) и у</a:t>
            </a:r>
            <a:b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	2) </a:t>
            </a:r>
            <a:r>
              <a:rPr lang="sr-Cyrl-RS" sz="1800" u="sng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геохронолошкој интерпретацији</a:t>
            </a: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тзв. апсолутне (изотопске) старости </a:t>
            </a:r>
            <a:b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Cyrl-R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1800" u="sng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а све у циљу познавања укупног геолошког контекста !</a:t>
            </a:r>
            <a:endParaRPr lang="sr-Latn-RS" sz="1800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806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title"/>
          </p:nvPr>
        </p:nvSpPr>
        <p:spPr>
          <a:xfrm>
            <a:off x="827082" y="1405890"/>
            <a:ext cx="7429500" cy="4080510"/>
          </a:xfr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Cyrl-RS" sz="2100" b="1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100" b="1" dirty="0">
                <a:latin typeface="+mn-lt"/>
                <a:cs typeface="Arial" panose="020B0604020202020204" pitchFamily="34" charset="0"/>
              </a:rPr>
            </a:br>
            <a:r>
              <a:rPr lang="sr-Cyrl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НЕКЕ НАПОМЕНЕ:</a:t>
            </a:r>
            <a:br>
              <a:rPr lang="sr-Cyrl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>- Опрема није довољно добро баждарена (калибрисана) без одговарајућих сертификованих референтних материјала</a:t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>- Опрема није оперативна без добро обученог кадра</a:t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100" dirty="0">
                <a:latin typeface="+mn-lt"/>
                <a:cs typeface="Arial" panose="020B0604020202020204" pitchFamily="34" charset="0"/>
              </a:rPr>
            </a:br>
            <a:r>
              <a:rPr lang="sr-Cyrl-RS" sz="2100" dirty="0">
                <a:latin typeface="+mn-lt"/>
                <a:cs typeface="Arial" panose="020B0604020202020204" pitchFamily="34" charset="0"/>
              </a:rPr>
              <a:t>- Изузетно је важно добро урадити припрему материјала за одговарајући аналитички поступак</a:t>
            </a:r>
            <a:r>
              <a:rPr lang="sr-Cyrl-RS" sz="2100" b="1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100" b="1" dirty="0">
                <a:latin typeface="+mn-lt"/>
                <a:cs typeface="Arial" panose="020B0604020202020204" pitchFamily="34" charset="0"/>
              </a:rPr>
            </a:br>
            <a:endParaRPr lang="sr-Latn-RS" sz="2100" b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00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399" y="1264846"/>
            <a:ext cx="7429500" cy="1601509"/>
          </a:xfrm>
        </p:spPr>
        <p:txBody>
          <a:bodyPr anchor="t">
            <a:noAutofit/>
          </a:bodyPr>
          <a:lstStyle/>
          <a:p>
            <a:pPr algn="ctr"/>
            <a:r>
              <a:rPr lang="sr-Cyrl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Стање постојећих лабораторија?</a:t>
            </a:r>
            <a:br>
              <a:rPr lang="sr-Cyrl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Cyrl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Неопходно реновирање и побољшање </a:t>
            </a:r>
            <a:br>
              <a:rPr lang="sr-Cyrl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услова рада</a:t>
            </a:r>
            <a:br>
              <a:rPr lang="sr-Cyrl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Cyrl-RS" sz="2400" b="1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400" b="1" dirty="0">
                <a:latin typeface="+mn-lt"/>
                <a:cs typeface="Arial" panose="020B0604020202020204" pitchFamily="34" charset="0"/>
              </a:rPr>
            </a:br>
            <a:endParaRPr lang="sr-Latn-RS" sz="24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856058" y="2885671"/>
            <a:ext cx="7429500" cy="2248304"/>
          </a:xfrm>
        </p:spPr>
        <p:txBody>
          <a:bodyPr>
            <a:noAutofit/>
          </a:bodyPr>
          <a:lstStyle/>
          <a:p>
            <a:pPr>
              <a:spcBef>
                <a:spcPts val="450"/>
              </a:spcBef>
            </a:pPr>
            <a:r>
              <a:rPr lang="sr-Cyrl-RS" b="1" dirty="0">
                <a:solidFill>
                  <a:schemeClr val="tx1"/>
                </a:solidFill>
                <a:cs typeface="Arial" panose="020B0604020202020204" pitchFamily="34" charset="0"/>
              </a:rPr>
              <a:t>- ХИГИЈЕНСКО-ТЕХНИЧКИ УСЛОВИ?</a:t>
            </a:r>
            <a:br>
              <a:rPr lang="sr-Cyrl-RS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sr-Cyrl-RS" b="1" dirty="0">
                <a:solidFill>
                  <a:schemeClr val="tx1"/>
                </a:solidFill>
                <a:cs typeface="Arial" panose="020B0604020202020204" pitchFamily="34" charset="0"/>
              </a:rPr>
              <a:t>- опрема?</a:t>
            </a:r>
            <a:br>
              <a:rPr lang="sr-Cyrl-RS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sr-Cyrl-RS" b="1" dirty="0">
                <a:solidFill>
                  <a:schemeClr val="tx1"/>
                </a:solidFill>
                <a:cs typeface="Arial" panose="020B0604020202020204" pitchFamily="34" charset="0"/>
              </a:rPr>
              <a:t>- референтни материјали? (што више то боље)</a:t>
            </a:r>
          </a:p>
          <a:p>
            <a:pPr>
              <a:spcBef>
                <a:spcPts val="450"/>
              </a:spcBef>
            </a:pPr>
            <a:r>
              <a:rPr lang="sr-Cyrl-RS" b="1" dirty="0">
                <a:solidFill>
                  <a:schemeClr val="tx1"/>
                </a:solidFill>
                <a:cs typeface="Arial" panose="020B0604020202020204" pitchFamily="34" charset="0"/>
              </a:rPr>
              <a:t>- обучен кадар? Не може се створити преко ноћи </a:t>
            </a:r>
          </a:p>
          <a:p>
            <a:pPr>
              <a:spcBef>
                <a:spcPts val="450"/>
              </a:spcBef>
            </a:pPr>
            <a:r>
              <a:rPr lang="sr-Cyrl-RS" b="1" dirty="0">
                <a:solidFill>
                  <a:schemeClr val="tx1"/>
                </a:solidFill>
                <a:cs typeface="Arial" panose="020B0604020202020204" pitchFamily="34" charset="0"/>
              </a:rPr>
              <a:t>- У зависности од сложености обуке потребно је време за успостављање нових метода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1936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290161"/>
            <a:ext cx="7429500" cy="2139553"/>
          </a:xfrm>
        </p:spPr>
        <p:txBody>
          <a:bodyPr anchor="ctr">
            <a:normAutofit/>
          </a:bodyPr>
          <a:lstStyle/>
          <a:p>
            <a:pPr algn="ctr"/>
            <a:r>
              <a:rPr lang="sr-Cyrl-R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Хвала </a:t>
            </a:r>
            <a:r>
              <a:rPr lang="sr-Cyrl-RS" sz="3300" b="1" dirty="0">
                <a:latin typeface="Arial" panose="020B0604020202020204" pitchFamily="34" charset="0"/>
                <a:cs typeface="Arial" panose="020B0604020202020204" pitchFamily="34" charset="0"/>
              </a:rPr>
              <a:t>на пажњи</a:t>
            </a:r>
            <a:endParaRPr lang="en-US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888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1314450"/>
            <a:ext cx="7429499" cy="14661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sr-Cyrl-C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Основна делатност </a:t>
            </a:r>
            <a:r>
              <a:rPr lang="sr-Cyrl-CS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ГЗС</a:t>
            </a:r>
            <a:br>
              <a:rPr lang="sr-Cyrl-CS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Latn-RS" sz="2400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Latn-RS" sz="2400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sr-Cyrl-CS" sz="2400" dirty="0">
                <a:latin typeface="+mn-lt"/>
                <a:cs typeface="Arial" panose="020B0604020202020204" pitchFamily="34" charset="0"/>
              </a:rPr>
              <a:t>основна геолошка истраживања и израда геолошких карата различитог типа и </a:t>
            </a:r>
            <a:r>
              <a:rPr lang="sr-Cyrl-CS" sz="2400" dirty="0" smtClean="0">
                <a:latin typeface="+mn-lt"/>
                <a:cs typeface="Arial" panose="020B0604020202020204" pitchFamily="34" charset="0"/>
              </a:rPr>
              <a:t>размере:</a:t>
            </a:r>
            <a:endParaRPr lang="sr-Latn-RS" sz="2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3253025"/>
            <a:ext cx="7429499" cy="15475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sr-Cyrl-CS" sz="2400" dirty="0">
                <a:cs typeface="Arial" panose="020B0604020202020204" pitchFamily="34" charset="0"/>
              </a:rPr>
              <a:t>- актуелна ГК-1:50 000 - формационог типа,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r-Cyrl-CS" sz="2400" dirty="0">
                <a:cs typeface="Arial" panose="020B0604020202020204" pitchFamily="34" charset="0"/>
              </a:rPr>
              <a:t>- актуелна МК-1:50 000,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r-Cyrl-CS" sz="2400" dirty="0">
                <a:cs typeface="Arial" panose="020B0604020202020204" pitchFamily="34" charset="0"/>
              </a:rPr>
              <a:t>- актуелна ГхК-1:250.000</a:t>
            </a:r>
            <a:endParaRPr lang="sr-Latn-R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9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266351"/>
            <a:ext cx="7429500" cy="928210"/>
          </a:xfrm>
        </p:spPr>
        <p:txBody>
          <a:bodyPr anchor="t">
            <a:noAutofit/>
          </a:bodyPr>
          <a:lstStyle/>
          <a:p>
            <a:r>
              <a:rPr lang="sr-Cyrl-C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Сектор за регионалну геологију</a:t>
            </a:r>
            <a:r>
              <a:rPr lang="sr-Latn-RS" sz="2400" b="1" dirty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Latn-RS" sz="2400" b="1" dirty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</a:br>
            <a:r>
              <a:rPr lang="sr-Cyrl-CS" sz="2400" dirty="0">
                <a:latin typeface="+mn-lt"/>
                <a:cs typeface="Arial" panose="020B0604020202020204" pitchFamily="34" charset="0"/>
              </a:rPr>
              <a:t>задужен за израду ГК 1</a:t>
            </a:r>
            <a:r>
              <a:rPr lang="sr-Latn-RS" sz="2400" dirty="0">
                <a:latin typeface="+mn-lt"/>
                <a:cs typeface="Arial" panose="020B0604020202020204" pitchFamily="34" charset="0"/>
              </a:rPr>
              <a:t>:</a:t>
            </a:r>
            <a:r>
              <a:rPr lang="sr-Cyrl-CS" sz="2400" dirty="0">
                <a:latin typeface="+mn-lt"/>
                <a:cs typeface="Arial" panose="020B0604020202020204" pitchFamily="34" charset="0"/>
              </a:rPr>
              <a:t>50.000 (формационог типа)</a:t>
            </a:r>
            <a:endParaRPr lang="sr-Latn-RS" sz="2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2711165"/>
            <a:ext cx="7429500" cy="176025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r-Cyrl-RS" dirty="0">
                <a:cs typeface="Arial" panose="020B0604020202020204" pitchFamily="34" charset="0"/>
              </a:rPr>
              <a:t>О</a:t>
            </a:r>
            <a:r>
              <a:rPr lang="sr-Cyrl-RS" sz="2400" dirty="0" smtClean="0">
                <a:cs typeface="Arial" panose="020B0604020202020204" pitchFamily="34" charset="0"/>
              </a:rPr>
              <a:t>ва </a:t>
            </a:r>
            <a:r>
              <a:rPr lang="sr-Cyrl-RS" sz="2400" dirty="0">
                <a:cs typeface="Arial" panose="020B0604020202020204" pitchFamily="34" charset="0"/>
              </a:rPr>
              <a:t>ГК се заснива на литостратиграфском моделу приказа положаја геолошких творевина у оквиру истраживаног подручја (а пре свега на литофацијалним карактеристикама тих геолошких творевина)</a:t>
            </a:r>
          </a:p>
        </p:txBody>
      </p:sp>
    </p:spTree>
    <p:extLst>
      <p:ext uri="{BB962C8B-B14F-4D97-AF65-F5344CB8AC3E}">
        <p14:creationId xmlns:p14="http://schemas.microsoft.com/office/powerpoint/2010/main" val="347012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41" y="1282254"/>
            <a:ext cx="7429500" cy="4560763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sr-Cyrl-C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Литофацијалне карактеристике</a:t>
            </a:r>
            <a:r>
              <a:rPr lang="sr-Latn-RS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:</a:t>
            </a:r>
            <a:r>
              <a:rPr lang="sr-Cyrl-RS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Cyrl-RS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Latn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Latn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Cyrl-CS" sz="2100" dirty="0">
                <a:latin typeface="+mn-lt"/>
                <a:cs typeface="Arial" panose="020B0604020202020204" pitchFamily="34" charset="0"/>
              </a:rPr>
              <a:t>одређују се </a:t>
            </a:r>
            <a:r>
              <a:rPr lang="sr-Cyrl-RS" sz="2100" u="sng" dirty="0">
                <a:latin typeface="+mn-lt"/>
                <a:cs typeface="Arial" panose="020B0604020202020204" pitchFamily="34" charset="0"/>
              </a:rPr>
              <a:t>интерпретацијом</a:t>
            </a:r>
            <a:r>
              <a:rPr lang="sr-Cyrl-CS" sz="2100" dirty="0">
                <a:latin typeface="+mn-lt"/>
                <a:cs typeface="Arial" panose="020B0604020202020204" pitchFamily="34" charset="0"/>
              </a:rPr>
              <a:t> Аналитичких података</a:t>
            </a:r>
            <a:r>
              <a:rPr lang="sr-Latn-RS" sz="2100" dirty="0">
                <a:latin typeface="+mn-lt"/>
                <a:cs typeface="Arial" panose="020B0604020202020204" pitchFamily="34" charset="0"/>
              </a:rPr>
              <a:t> </a:t>
            </a:r>
            <a:r>
              <a:rPr lang="sr-Cyrl-CS" sz="2100" dirty="0">
                <a:latin typeface="+mn-lt"/>
                <a:cs typeface="Arial" panose="020B0604020202020204" pitchFamily="34" charset="0"/>
              </a:rPr>
              <a:t>: </a:t>
            </a:r>
            <a:r>
              <a:rPr lang="sr-Latn-R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2100" dirty="0">
                <a:latin typeface="+mn-lt"/>
                <a:cs typeface="Arial" panose="020B0604020202020204" pitchFamily="34" charset="0"/>
              </a:rPr>
            </a:br>
            <a:r>
              <a:rPr lang="sr-Cyrl-RS" sz="2400" dirty="0">
                <a:latin typeface="+mn-lt"/>
                <a:cs typeface="Arial" panose="020B0604020202020204" pitchFamily="34" charset="0"/>
              </a:rPr>
              <a:t/>
            </a:r>
            <a:br>
              <a:rPr lang="sr-Cyrl-RS" sz="2400" dirty="0">
                <a:latin typeface="+mn-lt"/>
                <a:cs typeface="Arial" panose="020B0604020202020204" pitchFamily="34" charset="0"/>
              </a:rPr>
            </a:br>
            <a:r>
              <a:rPr lang="sr-Cyrl-CS" sz="2100" dirty="0">
                <a:latin typeface="+mn-lt"/>
                <a:cs typeface="Arial" panose="020B0604020202020204" pitchFamily="34" charset="0"/>
              </a:rPr>
              <a:t>- минералног и хемијског састава стена, </a:t>
            </a:r>
            <a:br>
              <a:rPr lang="sr-Cyrl-CS" sz="2100" dirty="0">
                <a:latin typeface="+mn-lt"/>
                <a:cs typeface="Arial" panose="020B0604020202020204" pitchFamily="34" charset="0"/>
              </a:rPr>
            </a:br>
            <a:r>
              <a:rPr lang="sr-Cyrl-CS" sz="2100" dirty="0">
                <a:latin typeface="+mn-lt"/>
                <a:cs typeface="Arial" panose="020B0604020202020204" pitchFamily="34" charset="0"/>
              </a:rPr>
              <a:t>- елемената склопа (текстурних и структурних карактеристика) – алтерација, деформација</a:t>
            </a:r>
            <a:br>
              <a:rPr lang="sr-Cyrl-CS" sz="2100" dirty="0">
                <a:latin typeface="+mn-lt"/>
                <a:cs typeface="Arial" panose="020B0604020202020204" pitchFamily="34" charset="0"/>
              </a:rPr>
            </a:br>
            <a:r>
              <a:rPr lang="sr-Cyrl-CS" sz="2100" dirty="0">
                <a:latin typeface="+mn-lt"/>
                <a:cs typeface="Arial" panose="020B0604020202020204" pitchFamily="34" charset="0"/>
              </a:rPr>
              <a:t>- дефинисањем услова постанка тј. карактеристика средине (у 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физичком и </a:t>
            </a:r>
            <a:r>
              <a:rPr lang="sr-Cyrl-CS" sz="2100" dirty="0">
                <a:latin typeface="+mn-lt"/>
                <a:cs typeface="Arial" panose="020B0604020202020204" pitchFamily="34" charset="0"/>
              </a:rPr>
              <a:t>хемијском смислу) која може бити лоцирана у различитим гео-тектонским просторима и условима.</a:t>
            </a:r>
            <a:r>
              <a:rPr lang="sr-Latn-R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Latn-RS" sz="2100" dirty="0">
                <a:latin typeface="+mn-lt"/>
                <a:cs typeface="Arial" panose="020B0604020202020204" pitchFamily="34" charset="0"/>
              </a:rPr>
            </a:br>
            <a:endParaRPr lang="sr-Latn-RS" sz="21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06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299210"/>
            <a:ext cx="7429500" cy="4358640"/>
          </a:xfrm>
        </p:spPr>
        <p:txBody>
          <a:bodyPr anchor="t">
            <a:normAutofit/>
          </a:bodyPr>
          <a:lstStyle/>
          <a:p>
            <a:r>
              <a:rPr lang="sr-Cyrl-C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Група за петрологију са минералогијом</a:t>
            </a:r>
            <a:r>
              <a:rPr lang="sr-Cyrl-CS" sz="24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C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интерпретира резултате:</a:t>
            </a:r>
            <a:r>
              <a:rPr lang="sr-Latn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Latn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sr-Cyrl-CS" sz="2400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Cyrl-CS" sz="2400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sr-Cyrl-C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- теренских</a:t>
            </a:r>
            <a:r>
              <a:rPr lang="sr-Latn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истраживања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 (упутство за израду формационе ГК-1:50.000)</a:t>
            </a:r>
            <a:r>
              <a:rPr lang="sr-Cyrl-CS" sz="2100" dirty="0">
                <a:latin typeface="+mn-lt"/>
                <a:cs typeface="Arial" panose="020B0604020202020204" pitchFamily="34" charset="0"/>
              </a:rPr>
              <a:t>,</a:t>
            </a:r>
            <a:br>
              <a:rPr lang="sr-Cyrl-CS" sz="2100" dirty="0">
                <a:latin typeface="+mn-lt"/>
                <a:cs typeface="Arial" panose="020B0604020202020204" pitchFamily="34" charset="0"/>
              </a:rPr>
            </a:br>
            <a:r>
              <a:rPr lang="sr-Cyrl-C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Cyrl-CS" sz="2100" dirty="0">
                <a:latin typeface="+mn-lt"/>
                <a:cs typeface="Arial" panose="020B0604020202020204" pitchFamily="34" charset="0"/>
              </a:rPr>
            </a:br>
            <a:r>
              <a:rPr lang="sr-Cyrl-C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- кабинетских проучавања</a:t>
            </a:r>
            <a:r>
              <a:rPr lang="sr-Cyrl-C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Cyrl-CS" sz="2100" dirty="0">
                <a:latin typeface="+mn-lt"/>
                <a:cs typeface="Arial" panose="020B0604020202020204" pitchFamily="34" charset="0"/>
              </a:rPr>
            </a:br>
            <a:r>
              <a:rPr lang="sr-Cyrl-CS" sz="2100" dirty="0">
                <a:latin typeface="+mn-lt"/>
                <a:cs typeface="Arial" panose="020B0604020202020204" pitchFamily="34" charset="0"/>
              </a:rPr>
              <a:t>  а) почевши од анализе у фази припреме-планирања теренских истраживања </a:t>
            </a:r>
            <a:br>
              <a:rPr lang="sr-Cyrl-CS" sz="2100" dirty="0">
                <a:latin typeface="+mn-lt"/>
                <a:cs typeface="Arial" panose="020B0604020202020204" pitchFamily="34" charset="0"/>
              </a:rPr>
            </a:br>
            <a:r>
              <a:rPr lang="sr-Cyrl-CS" sz="2100" dirty="0">
                <a:latin typeface="+mn-lt"/>
                <a:cs typeface="Arial" panose="020B0604020202020204" pitchFamily="34" charset="0"/>
              </a:rPr>
              <a:t>  б) до синтезе свих релевантних података и извођења закључака за финалну интерпретацију ГК</a:t>
            </a:r>
            <a:br>
              <a:rPr lang="sr-Cyrl-CS" sz="2100" dirty="0">
                <a:latin typeface="+mn-lt"/>
                <a:cs typeface="Arial" panose="020B0604020202020204" pitchFamily="34" charset="0"/>
              </a:rPr>
            </a:br>
            <a:r>
              <a:rPr lang="sr-Cyrl-CS" sz="2100" dirty="0">
                <a:latin typeface="+mn-lt"/>
                <a:cs typeface="Arial" panose="020B0604020202020204" pitchFamily="34" charset="0"/>
              </a:rPr>
              <a:t/>
            </a:r>
            <a:br>
              <a:rPr lang="sr-Cyrl-CS" sz="2100" dirty="0">
                <a:latin typeface="+mn-lt"/>
                <a:cs typeface="Arial" panose="020B0604020202020204" pitchFamily="34" charset="0"/>
              </a:rPr>
            </a:br>
            <a:r>
              <a:rPr lang="sr-Cyrl-CS" sz="2100" dirty="0">
                <a:latin typeface="+mn-lt"/>
                <a:cs typeface="Arial" panose="020B0604020202020204" pitchFamily="34" charset="0"/>
              </a:rPr>
              <a:t>- </a:t>
            </a:r>
            <a:r>
              <a:rPr lang="sr-Cyrl-RS" sz="2100" dirty="0">
                <a:latin typeface="+mn-lt"/>
                <a:cs typeface="Arial" panose="020B0604020202020204" pitchFamily="34" charset="0"/>
              </a:rPr>
              <a:t>и </a:t>
            </a:r>
            <a:r>
              <a:rPr lang="sr-Cyrl-CS" sz="2100" dirty="0">
                <a:latin typeface="+mn-lt"/>
                <a:cs typeface="Arial" panose="020B0604020202020204" pitchFamily="34" charset="0"/>
              </a:rPr>
              <a:t>нарочито резултате </a:t>
            </a:r>
            <a:r>
              <a:rPr lang="sr-Cyrl-C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лабораторијских метода</a:t>
            </a:r>
            <a:r>
              <a:rPr lang="sr-Cyrl-CS" sz="2100" b="1" dirty="0">
                <a:latin typeface="+mn-lt"/>
                <a:cs typeface="Arial" panose="020B0604020202020204" pitchFamily="34" charset="0"/>
              </a:rPr>
              <a:t>   </a:t>
            </a:r>
            <a:r>
              <a:rPr lang="sr-Cyrl-CS" sz="21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испитивања </a:t>
            </a:r>
            <a:r>
              <a:rPr lang="sr-Cyrl-CS" sz="2100" dirty="0">
                <a:latin typeface="+mn-lt"/>
                <a:cs typeface="Arial" panose="020B0604020202020204" pitchFamily="34" charset="0"/>
              </a:rPr>
              <a:t>стена (литофација).</a:t>
            </a:r>
            <a:endParaRPr lang="sr-Latn-RS" sz="21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69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78573662"/>
              </p:ext>
            </p:extLst>
          </p:nvPr>
        </p:nvGraphicFramePr>
        <p:xfrm>
          <a:off x="768096" y="448056"/>
          <a:ext cx="7552944" cy="603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3713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01177" y="1678406"/>
            <a:ext cx="7429500" cy="3266574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Шта то значи у пракси?</a:t>
            </a:r>
            <a:r>
              <a:rPr lang="sr-Cyrl-CS" sz="2400" b="1" cap="none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Cyrl-CS" sz="2400" b="1" cap="none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endParaRPr lang="sr-Cyrl-CS" sz="2400" b="1" cap="none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sr-Cyrl-CS" sz="2400" cap="none" dirty="0">
                <a:latin typeface="+mn-lt"/>
                <a:cs typeface="Arial" panose="020B0604020202020204" pitchFamily="34" charset="0"/>
              </a:rPr>
              <a:t>Издвајање формација, у ширем смислу, подразумева прикупљање, обраду, тријажу, проверу и на крају синтезу различитих доступних информација о одређеној геолошкој – литолошкој јединици на истраживаном (картираном) подручју у оквиру задатог листа ГК.</a:t>
            </a:r>
            <a:br>
              <a:rPr lang="sr-Cyrl-CS" sz="2400" cap="none" dirty="0">
                <a:latin typeface="+mn-lt"/>
                <a:cs typeface="Arial" panose="020B0604020202020204" pitchFamily="34" charset="0"/>
              </a:rPr>
            </a:br>
            <a:r>
              <a:rPr lang="sr-Cyrl-CS" sz="2100" cap="none" dirty="0">
                <a:latin typeface="+mn-lt"/>
                <a:cs typeface="Arial" panose="020B0604020202020204" pitchFamily="34" charset="0"/>
              </a:rPr>
              <a:t/>
            </a:r>
            <a:br>
              <a:rPr lang="sr-Cyrl-CS" sz="2100" cap="none" dirty="0">
                <a:latin typeface="+mn-lt"/>
                <a:cs typeface="Arial" panose="020B0604020202020204" pitchFamily="34" charset="0"/>
              </a:rPr>
            </a:br>
            <a:endParaRPr lang="sr-Latn-RS" sz="2100" cap="none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12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7250" y="988161"/>
            <a:ext cx="7597942" cy="4540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sr-Cyrl-CS" sz="2400" dirty="0">
                <a:cs typeface="Arial" panose="020B0604020202020204" pitchFamily="34" charset="0"/>
              </a:rPr>
              <a:t>У том смислу, </a:t>
            </a:r>
            <a:r>
              <a:rPr lang="sr-Cyrl-CS" sz="2400" b="1" dirty="0">
                <a:solidFill>
                  <a:srgbClr val="FF0000"/>
                </a:solidFill>
                <a:cs typeface="Arial" panose="020B0604020202020204" pitchFamily="34" charset="0"/>
              </a:rPr>
              <a:t>теренски </a:t>
            </a:r>
            <a:r>
              <a:rPr lang="sr-Cyrl-CS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рад, </a:t>
            </a:r>
            <a:r>
              <a:rPr lang="sr-Cyrl-CS" sz="2400" b="1" dirty="0">
                <a:solidFill>
                  <a:srgbClr val="FF0000"/>
                </a:solidFill>
                <a:cs typeface="Arial" panose="020B0604020202020204" pitchFamily="34" charset="0"/>
              </a:rPr>
              <a:t>са становишта петролошких истраживања подразумева:</a:t>
            </a:r>
            <a:r>
              <a:rPr lang="sr-Cyrl-CS" sz="24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endParaRPr lang="sr-Cyrl-CS" sz="240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sr-Cyrl-CS" sz="2400" dirty="0" smtClean="0">
                <a:cs typeface="Arial" panose="020B0604020202020204" pitchFamily="34" charset="0"/>
              </a:rPr>
              <a:t>детаљно </a:t>
            </a:r>
            <a:r>
              <a:rPr lang="sr-Cyrl-CS" sz="2400" u="sng" dirty="0">
                <a:cs typeface="Arial" panose="020B0604020202020204" pitchFamily="34" charset="0"/>
              </a:rPr>
              <a:t>опсервирање тачке </a:t>
            </a:r>
            <a:r>
              <a:rPr lang="sr-Cyrl-CS" sz="2400" dirty="0">
                <a:cs typeface="Arial" panose="020B0604020202020204" pitchFamily="34" charset="0"/>
              </a:rPr>
              <a:t>(откривених изданака, отворених профила) 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sr-Cyrl-CS" sz="2400" u="sng" dirty="0" smtClean="0">
                <a:cs typeface="Arial" panose="020B0604020202020204" pitchFamily="34" charset="0"/>
              </a:rPr>
              <a:t>препознавање </a:t>
            </a:r>
            <a:r>
              <a:rPr lang="sr-Cyrl-CS" sz="2400" u="sng" dirty="0">
                <a:cs typeface="Arial" panose="020B0604020202020204" pitchFamily="34" charset="0"/>
              </a:rPr>
              <a:t>литолошке јединице</a:t>
            </a:r>
            <a:r>
              <a:rPr lang="sr-Cyrl-CS" sz="24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r-Cyrl-CS" sz="2400" dirty="0">
                <a:cs typeface="Arial" panose="020B0604020202020204" pitchFamily="34" charset="0"/>
              </a:rPr>
              <a:t>уз: </a:t>
            </a:r>
            <a:endParaRPr lang="sr-Cyrl-CS" sz="2400" dirty="0" smtClean="0"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AutoNum type="arabicParenR"/>
            </a:pPr>
            <a:r>
              <a:rPr lang="sr-Cyrl-CS" sz="2400" dirty="0" smtClean="0">
                <a:cs typeface="Arial" panose="020B0604020202020204" pitchFamily="34" charset="0"/>
              </a:rPr>
              <a:t>детекцију </a:t>
            </a:r>
            <a:r>
              <a:rPr lang="sr-Cyrl-CS" sz="2400" dirty="0">
                <a:cs typeface="Arial" panose="020B0604020202020204" pitchFamily="34" charset="0"/>
              </a:rPr>
              <a:t>елемената склопа и минералног састава, деформација, алтерационих </a:t>
            </a:r>
            <a:r>
              <a:rPr lang="sr-Cyrl-CS" sz="2400" dirty="0" smtClean="0">
                <a:cs typeface="Arial" panose="020B0604020202020204" pitchFamily="34" charset="0"/>
              </a:rPr>
              <a:t>процеса; </a:t>
            </a:r>
          </a:p>
          <a:p>
            <a:pPr marL="457200" indent="-457200">
              <a:lnSpc>
                <a:spcPct val="110000"/>
              </a:lnSpc>
              <a:buAutoNum type="arabicParenR"/>
            </a:pPr>
            <a:r>
              <a:rPr lang="sr-Cyrl-CS" sz="2400" dirty="0" smtClean="0">
                <a:cs typeface="Arial" panose="020B0604020202020204" pitchFamily="34" charset="0"/>
              </a:rPr>
              <a:t>одређивање </a:t>
            </a:r>
            <a:r>
              <a:rPr lang="sr-Cyrl-CS" sz="2400" dirty="0">
                <a:cs typeface="Arial" panose="020B0604020202020204" pitchFamily="34" charset="0"/>
              </a:rPr>
              <a:t>контаката и положаја у односу на друге јединице; </a:t>
            </a:r>
            <a:endParaRPr lang="sr-Cyrl-CS" sz="2400" dirty="0" smtClean="0"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AutoNum type="arabicParenR"/>
            </a:pPr>
            <a:r>
              <a:rPr lang="sr-Cyrl-CS" sz="2400" dirty="0" smtClean="0">
                <a:cs typeface="Arial" panose="020B0604020202020204" pitchFamily="34" charset="0"/>
              </a:rPr>
              <a:t>прикупљање </a:t>
            </a:r>
            <a:r>
              <a:rPr lang="sr-Cyrl-CS" sz="2400" dirty="0">
                <a:cs typeface="Arial" panose="020B0604020202020204" pitchFamily="34" charset="0"/>
              </a:rPr>
              <a:t>узорака из свежијих и компактнијих делова литолошке јединице за лаб. анализе.</a:t>
            </a:r>
            <a:endParaRPr lang="sr-Latn-R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302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2927</TotalTime>
  <Words>525</Words>
  <Application>Microsoft Office PowerPoint</Application>
  <PresentationFormat>On-screen Show (4:3)</PresentationFormat>
  <Paragraphs>57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О УЛОЗИ ГРУПE ЗА ПЕТРОЛОГИЈУ у геолошким истраживањима која су у надлежности ГЗС</vt:lpstr>
      <vt:lpstr>ГРУПА за петрологију (група за петрографију+лабораторија)  - Љиљана Николић, геол. тех. - Звонко Матић, геол. тех. - Сенка Анђелковић, геол. тех. - Раде Марковић, намеш. - мр Сребренка Петровић, дипл. инж. геол. - Моника Мирковић, дипл. инж. геол. - Слађана Душанић, дипл. инж. геол. - мр Маријана Радовић, дипл. инж. геол. - Марија Радисављевић, дипл. инж. геол. - Бошко Папан, дипл. (мастер) инж. геол. - Драган Јовановић, дипл. инж. геол. </vt:lpstr>
      <vt:lpstr>Основна делатност ГЗС  основна геолошка истраживања и израда геолошких карата различитог типа и размере:</vt:lpstr>
      <vt:lpstr>Сектор за регионалну геологију задужен за израду ГК 1:50.000 (формационог типа)</vt:lpstr>
      <vt:lpstr>Литофацијалне карактеристике:  одређују се интерпретацијом Аналитичких података :   - минералног и хемијског састава стена,  - елемената склопа (текстурних и структурних карактеристика) – алтерација, деформација - дефинисањем услова постанка тј. карактеристика средине (у физичком и хемијском смислу) која може бити лоцирана у различитим гео-тектонским просторима и условима. </vt:lpstr>
      <vt:lpstr>Група за петрологију са минералогијом интерпретира резултате:  - теренских истраживања (упутство за израду формационе ГК-1:50.000),  - кабинетских проучавања   а) почевши од анализе у фази припреме-планирања теренских истраживања    б) до синтезе свих релевантних података и извођења закључака за финалну интерпретацију ГК  - и нарочито резултате лабораторијских метода   испитивања стена (литофација).</vt:lpstr>
      <vt:lpstr>PowerPoint Presentation</vt:lpstr>
      <vt:lpstr>PowerPoint Presentation</vt:lpstr>
      <vt:lpstr>PowerPoint Presentation</vt:lpstr>
      <vt:lpstr>PowerPoint Presentation</vt:lpstr>
      <vt:lpstr>Методе лаб. испитивања стена  (чврстих – везаних и невезаних стена – седимената) своде се на:  1) оптичке методе испитивања    (минералошке и петролошке)  2) Хемијске методе испитивања    (анализа садржаја макро- и микрокомпоненти)</vt:lpstr>
      <vt:lpstr>Оптичке методе испитивања стена  а) анализа склопа, минералног састава и алтерација у провидним-петрографским препаратима, у пропуштеном светлу (петролошка метода);   б) анализа рудних минерала и минералних парагенеза у рудним препаратима, у одбијеном светлу (минералошка метода);   в) анализа природног или вештачког шлиха бинокуларном лупом/микроскопом (минералошка метода) </vt:lpstr>
      <vt:lpstr>За похвалу је набавка нових поларизационих микроскопа и бинокуларних лупа типа „Leica” са камерама и софтвером за генерисање дигиталне слике детаља склопа петрографских препарата, рудно-микроскопских препарата, минералног садржаја шлихова и фосилног садржаја;  </vt:lpstr>
      <vt:lpstr>Хемијске методе испитивања садржаја макроелемената (садржаји &gt;0,1%) и микроелемената (садржаји &lt;0,1%) у стенама што подразумева примену:   а) класичних – неинструменталних метода (гравиметрија, волуметрија, губитак жарењем на 1000 ̊C и др.) и  б) савремених инструменталних метода које имају широку примену (ICP-OES-нова опрема са методом у разради, AAS-застарела опрема зрела за замену, …</vt:lpstr>
      <vt:lpstr> XRF-потребна метода, од изузетног значаја за добијање неопходних резултата за петролошку и геохемијску интерпретацију у функцији дефинисања литофација и израде геолошких–литостратиграфских карата, геохемијских, металогенетских и различитих екогеолошких карата).</vt:lpstr>
      <vt:lpstr>Компаративне предности  ове аналитичке технике су  брза и прецизна анализа 20, 36 или више хемијских елемената (од Na до U са опсегом мерења садржаја реда величина од ppm до 100%);   односно до 90 елемената од Be до U са новим моделима секвенцијалних инструмената, капацитета 30 до 60 узорака за 60 min - податак из брошуре о уређајима за елементалне анализе Thermo scientific) </vt:lpstr>
      <vt:lpstr>Са набавком различитих и адекватних сертификованих референтних материјала (који би служили за фину калибрацију инструментације), комбинована примена наведених техника (ICP-OES + AAS + XRF) би дала одличан резултат у смислу могућности и мерне сигурности (мерна несигурност би била сведена на најмању меру) што би аутоматски у значајној мери побољшало квалитет и поузданост петролошке и геохемијске интерпретације у циљу израде ГК-1:50.000, МК-1:50.000 и других геолошко-геохемијских карата. </vt:lpstr>
      <vt:lpstr>Укупан Геолошки контекст подразумева најкомплекснији задатак у геологији  а обједињује:  1. петрогенетске (геохемијске) карактеристике литофација (говоре о пореклу извора-резервоара који може да потиче из доњег или горњег омотача или пак доњег или горњег дела коре) – трагови у изотопским односима: 87Sr/86Sr, 143Nd/144Nd, 208,207,206Pb/204Pb, (радиогени изотопи); 18O/16O, 34S/32S, 13C/12C (стабилни изотопи махом као термометри); указују на различити тектонски смештај – преко дискриминационих дијаграма за различите стене  у односима садржаја одређених микроелемената (Ti-Zr-Y, Ti-Zr-Sr, Pearce and Cann, 1973)  </vt:lpstr>
      <vt:lpstr>- релативна старост (није увек довољан податак нарочито у случају литодема)  - апсолутна – радиометријска старост (тј. хронометријска или изотопска старост) увек је добродошао податак у циљу разумевања укупног геолошког контекста (еволуције) геолошких формација</vt:lpstr>
      <vt:lpstr>- формирање лабораторије за радиометријску старост би у овим условима био револуционаран искорак за српску геологију (у овом тренутку можда и нереалан искорак?)...   </vt:lpstr>
      <vt:lpstr>Тренутно расположиве методе испитивања стена у лабораторији одељења за петрологију, минералогију и кристалографију:  1. детерминација фосилног садржаја и старости стена на основу микропалеонтолошког садржаја:  -из провидних препарата за везане стене  -из шлем проба за невезане стене  на основу микропалеонтолошког садржаја  на основу макропалеонтолошког садржаја  на основу садржаја палино спектра из палео- палинолошких препарата  2. детерминација палеоеколошких услова и депозици-оних средина стварања стена  3. за магматске и метаморфне стене петролошка анализа на основу провидних препарата   -анализа минералног састава и склопа, процеса   алтерација, те петрогенетска анализа (степен и врста  метаморфизма, евенту. протолит), детерминација  микрофација;   </vt:lpstr>
      <vt:lpstr>4. за везане седиментне стене петролошка анализа провидних препарата   -анализа састава и склопа, процеса алтерације, те  детерминација микрофација и депозиционих средина;  5. за невезане седиментне стене:  -гранулометријска анализа детерминација врсте  невезаног седимента  -анализа шлиха  -детерминација квалитативног и квантитативног  садржаја минерала тешке и лаке фракције.  -детерминација матичне стене на основу минералне  асоцијације, начин транспорта минерала, на основу  специфичних особина и асоцијације минерала   -издвајање петролошких провинција.  6. рудна микроскопија  -детерминација рудних минерала и минералних  парагенеза  -препарати везаних и невезаних стена (у плексигласу)  </vt:lpstr>
      <vt:lpstr>Припрема   1. израда провидних препарата, препарата за палинологију, препарата за рудну микроскопију, издвајање минерала тешким течностима, магнетна сепарација, 2. сечење и глачање плочица стена одређених димензија, припрема препарата за SEM (микроанализу)  Израда специјалистичких извештаја  у складу са захтевима различитих пројеката:  1. литофацијалне анализе,  2. биофацијалне анализе,  3. биостратиграфске и палеоеколошке анализе,  4. детерминације депозиционих средина,  5. различите врсте геохемијских интерпретација,</vt:lpstr>
      <vt:lpstr>Шта је потребно набавити од опреме  да би се нешто битних метода задржало, побољшало или увело у праксу у ГЗС а све у циљу подизања квалитета интерпретације података у изради актуелних гк-, мк-, гхк- и других карата?</vt:lpstr>
      <vt:lpstr>- XRF (рендгенска флуоресценција) за хемијску анализу садржаја макро- и микроелемената – стационарни и преносни инструменти – приоритет (поуздана и ефикасна метода)  - петрографски микроскопи нови, са лед светлом + резервни делови (лампе) за старе моделе  - XRD (рендгенска дифракција)-минералошка мет. недеструктивна аналитичка метода која омогућава брзо добијање информација о минералним фазама и структури кристалне материје, даје резултате високог квалитета у широком опсегу истраживачких примена укључујући геологију,  - mikroRaman-микроскопија са спектроскопијом (UV, VIS, N-IR)-минералошка мет. (са добром библиотеком – базом података); детекција молекуларне вибрације у ковалентним везама или функционалним групама у зависности од апсорпције зрачења на одређеним фреквенцијама.  - FTIR-(IR-спектроскопија), допуњује се са Raman-методом минералошка мет.; могу се проценити садржаји минералних група и органских састојака (у %), укључујући карбонате, кварц, фелдспате и глине; детекција молекуларне вибрације у ковалентним везама или функционалним групама у зависности од апсорпције IR зрачења на одређеним фреквенцијама.  - ласерски дифрактометар за гранулометријску анализу    </vt:lpstr>
      <vt:lpstr>- Калциметрија врло једноставна и брза семиквантитативна метода за одређивање укупних карбоната у стени на основу ослобођене запремине CO2.  - Комплексометрија брза и јефтина волуметријска метода за прецизну детерминацију садржаја калцитске и доломитске компоненте у стени; врло је важна метода јер су карбонати ретко чисти, често имају примеса глиновитих минерала, песковите или органске компоненте.  - DTA-диференцијално-термичка анализа доказано добра техника за одређивање минерала глина, карбоната, боксита, органске материје, гипса, хидроксида, сулфата, оксида…   - TGA-термо-гравиметријска анализа   ICP-MS (масена спектрометрија) – примена ове методе је неопходна за одређивање садржаја разних изотопа елемената (радиогених и/или стабилних изотопа); израчунавањем разних изотопских односа долазимо до неопходних података који се користе у интерпретацији:    1) геохемијског карактера извора (петрогенетске карактеристике средине) и у  2) геохронолошкој интерпретацији тзв. апсолутне (изотопске) старости   а све у циљу познавања укупног геолошког контекста !</vt:lpstr>
      <vt:lpstr> НЕКЕ НАПОМЕНЕ:  - Опрема није довољно добро баждарена (калибрисана) без одговарајућих сертификованих референтних материјала  - Опрема није оперативна без добро обученог кадра  - Изузетно је важно добро урадити припрему материјала за одговарајући аналитички поступак </vt:lpstr>
      <vt:lpstr>Стање постојећих лабораторија?  Неопходно реновирање и побољшање  услова рада  </vt:lpstr>
      <vt:lpstr>Хвала на пажњи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УЛОЗИ ГРУПE ЗА ПЕТРОЛОГИЈУ Геолошког завода Србије у геолошким истраживањима</dc:title>
  <dc:creator>Dragan Jovanovic</dc:creator>
  <cp:lastModifiedBy>Marijana Radovic</cp:lastModifiedBy>
  <cp:revision>219</cp:revision>
  <dcterms:created xsi:type="dcterms:W3CDTF">2023-02-10T11:04:17Z</dcterms:created>
  <dcterms:modified xsi:type="dcterms:W3CDTF">2023-03-14T12:38:13Z</dcterms:modified>
</cp:coreProperties>
</file>